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</p:sldMasterIdLst>
  <p:notesMasterIdLst>
    <p:notesMasterId r:id="rId20"/>
  </p:notesMasterIdLst>
  <p:sldIdLst>
    <p:sldId id="271" r:id="rId3"/>
    <p:sldId id="267" r:id="rId4"/>
    <p:sldId id="268" r:id="rId5"/>
    <p:sldId id="259" r:id="rId6"/>
    <p:sldId id="279" r:id="rId7"/>
    <p:sldId id="283" r:id="rId8"/>
    <p:sldId id="274" r:id="rId9"/>
    <p:sldId id="281" r:id="rId10"/>
    <p:sldId id="276" r:id="rId11"/>
    <p:sldId id="265" r:id="rId12"/>
    <p:sldId id="282" r:id="rId13"/>
    <p:sldId id="277" r:id="rId14"/>
    <p:sldId id="286" r:id="rId15"/>
    <p:sldId id="263" r:id="rId16"/>
    <p:sldId id="284" r:id="rId17"/>
    <p:sldId id="273" r:id="rId18"/>
    <p:sldId id="275" r:id="rId1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20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F12548-1C61-4E2A-920C-865FE29A6990}" v="6" dt="2026-07-08T03:27:16.9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66" autoAdjust="0"/>
    <p:restoredTop sz="94610"/>
  </p:normalViewPr>
  <p:slideViewPr>
    <p:cSldViewPr snapToGrid="0" snapToObjects="1">
      <p:cViewPr varScale="1">
        <p:scale>
          <a:sx n="117" d="100"/>
          <a:sy n="117" d="100"/>
        </p:scale>
        <p:origin x="321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6245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Portada de apertura del bloque reputacional. Mensaje central: el cumplimiento de la Ley N° 21.719 no es solo un tema legal — es un activo que genera confianza, reduce riesgos y diferencia a la empresa en el mercado. Presentar ante gerencias o directorio con foco en impacto estratégico, no en tecnicismos.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Cuatro ejemplos reales del Kit: una Política de Privacidad ya redactada, una cláusula de Consentimiento Informado, un Registro de Actividades de Tratamiento (RAT) con filas de ejemplo, y un Semáforo para visualizar el avance documento por documento.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EB380-6C22-0E32-0699-C837D033E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5204CF-5274-C08F-2F6E-9E8D44E10F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0493DD-F032-19C3-8A41-963B40922C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1C0E29-114F-9DE5-7935-5C5BF1F120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26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Cinco ejes que organizan toda la Ley N° 21.719: gobernanza (quién es responsable), licitud (por qué puedo tratar este dato), seguridad (cómo lo protejo), derechos ARSOP-B (cómo respondo a las personas) y accountability (cómo lo demuestro).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 Carta Gantt de la Guía propone un avance mensual de julio a noviembre de 2026: responsable e inventario en julio, brechas y plan en agosto, políticas en septiembre, procedimientos y contratos en octubre, cierre con proveedores en noviembre, para llegar preparados al 1 de diciembre de 2026.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6E92E8-74B6-EEF4-1521-E8014DC56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55EBC4A-C200-6716-F5AE-EB2F0BD315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BA68FBD-D483-930E-7A0F-32AC8CC511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747B030-7A3C-707C-EC4F-14A84FA5E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27EFF-BCC2-4DBA-BC15-CC12D46D7A00}" type="datetimeFigureOut">
              <a:rPr lang="es-CL" smtClean="0"/>
              <a:t>08-07-2026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064CAEF-3F83-EB93-FC5E-34112A773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D1285B8-849F-A4E6-AB81-4EBF2380C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ED66-C328-4C4D-85FD-7C01C6EA701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29143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333986-8C2C-8819-DF45-2F1CB3896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C1CE07F-75FB-278A-8D30-8D921D746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DBBD82-570A-408E-70AE-EFB132A4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27EFF-BCC2-4DBA-BC15-CC12D46D7A00}" type="datetimeFigureOut">
              <a:rPr lang="es-CL" smtClean="0"/>
              <a:t>08-07-2026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FF95F9-02FF-3049-D25D-08405BC35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032401-46B8-1F4D-BD0E-74914545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ED66-C328-4C4D-85FD-7C01C6EA701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98383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DB191F4-41E5-FAA5-DF1F-6A7E3700D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18D9842-1149-C6ED-4B7A-DD56994C99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6D2692-912E-4386-5966-27B152371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27EFF-BCC2-4DBA-BC15-CC12D46D7A00}" type="datetimeFigureOut">
              <a:rPr lang="es-CL" smtClean="0"/>
              <a:t>08-07-2026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76046A-7626-89C8-2ED6-1A9F4B0E7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D3E62F-BE7C-BAB9-CC0B-2B667D682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ED66-C328-4C4D-85FD-7C01C6EA701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7195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8469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FCCAA1-B281-0D3D-5FDB-45C45E8DE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ED7171-75B4-6359-A892-F9F9B1BD27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763E4E-30EA-EEF0-A851-3A546EC33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27EFF-BCC2-4DBA-BC15-CC12D46D7A00}" type="datetimeFigureOut">
              <a:rPr lang="es-CL" smtClean="0"/>
              <a:t>08-07-2026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E3E11B-91BE-513A-CDBD-226F47F57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BDBDC5-A70D-5773-0895-72E789504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ED66-C328-4C4D-85FD-7C01C6EA701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25454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EBD1AB-3F6A-B4B1-6238-4AFD3BC94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EC81AB-7BFF-ACE7-529D-63027F19A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DF23F4-01D3-5EBC-A182-EDF45D5AE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27EFF-BCC2-4DBA-BC15-CC12D46D7A00}" type="datetimeFigureOut">
              <a:rPr lang="es-CL" smtClean="0"/>
              <a:t>08-07-2026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6E1DAC-8C05-98EC-F9BB-AB5C0DD9C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BD14AA-1B81-2B82-D899-BB412A556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ED66-C328-4C4D-85FD-7C01C6EA701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93247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9153AF-903C-057C-7C4B-A4FF04212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47E1038-020E-5F87-655D-0E4DEA4AD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F934D0-5F3C-9263-4DC2-E6EFD0FA3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27EFF-BCC2-4DBA-BC15-CC12D46D7A00}" type="datetimeFigureOut">
              <a:rPr lang="es-CL" smtClean="0"/>
              <a:t>08-07-2026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2B89C5-EFD0-47F3-EBE7-CC88A7E0E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6E992B-C610-72C2-21FC-842493F6C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ED66-C328-4C4D-85FD-7C01C6EA701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542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5E50D-6BB6-8CB0-47FB-D8251234C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8D8E90-EB6F-B23C-F252-EE05933209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E0D7E0C-7E08-0632-C544-F8662E9C63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0C519F-E8BD-FABE-5D03-209FA3BF6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27EFF-BCC2-4DBA-BC15-CC12D46D7A00}" type="datetimeFigureOut">
              <a:rPr lang="es-CL" smtClean="0"/>
              <a:t>08-07-2026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E1EF5B-D758-3BAF-99A2-927AC5502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FCAE84-CB80-40DB-79B6-1E895AD17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ED66-C328-4C4D-85FD-7C01C6EA701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54702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410EB0-D5B1-1DBF-580B-A1ADB77F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66028FE-5189-0C00-6F9C-D376CDA2C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DA7E601-0189-D223-C07D-AA01E7362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D6AB416-28E4-BC5D-6EE4-C1098ECFB3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B57177A-F74D-2980-2249-2F65A41EEC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07DE4B0-EA65-E031-9ED3-F8706E0A2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27EFF-BCC2-4DBA-BC15-CC12D46D7A00}" type="datetimeFigureOut">
              <a:rPr lang="es-CL" smtClean="0"/>
              <a:t>08-07-2026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6CD4C4-4957-61BD-59DA-1B00A6657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8C6ED2A-6B07-AD7D-134E-E6C8520D3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ED66-C328-4C4D-85FD-7C01C6EA701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2537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4509D2-F32E-CFEC-1C5D-B6AA7F35C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E41A841-47D0-82B4-B2D3-C521C5558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27EFF-BCC2-4DBA-BC15-CC12D46D7A00}" type="datetimeFigureOut">
              <a:rPr lang="es-CL" smtClean="0"/>
              <a:t>08-07-2026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D38A9EF-95B4-BC3C-3FFF-4E2965796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B79413C-CBA7-C663-41AE-624ABECD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ED66-C328-4C4D-85FD-7C01C6EA701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81941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2D6AECC-0533-F223-66A5-9C55FD7BF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27EFF-BCC2-4DBA-BC15-CC12D46D7A00}" type="datetimeFigureOut">
              <a:rPr lang="es-CL" smtClean="0"/>
              <a:t>08-07-2026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D00B91F-2B4B-AA0E-365A-571A0856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262B769-22C4-53F8-CE8B-EC3E250A1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ED66-C328-4C4D-85FD-7C01C6EA701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25815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F122E1-53AE-10C9-4441-730DA4EE2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AC5432-6A55-78A1-89CB-2A1F320DF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89C5128-6A73-3A15-C6D5-46C08CD410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365F07-63AA-6F6D-B35F-7817D72B3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27EFF-BCC2-4DBA-BC15-CC12D46D7A00}" type="datetimeFigureOut">
              <a:rPr lang="es-CL" smtClean="0"/>
              <a:t>08-07-2026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47BAD9-1984-4D58-852D-6A1DD1CD2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1EC9DC-0CA8-F853-5E8D-3F837C610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ED66-C328-4C4D-85FD-7C01C6EA701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811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29EE225-7206-3BD6-F64E-C23A328DF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C0DBE0-58D3-F6F9-C7FF-9D1D1888D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959E6C-B2F6-AD4A-B018-482C8C1406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127EFF-BCC2-4DBA-BC15-CC12D46D7A00}" type="datetimeFigureOut">
              <a:rPr lang="es-CL" smtClean="0"/>
              <a:t>08-07-2026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F7E29F-84E5-9609-90E1-66E3A79807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29ECC3-529F-5FBB-578E-63C5AC750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96ED66-C328-4C4D-85FD-7C01C6EA701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1426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18.png"/><Relationship Id="rId4" Type="http://schemas.openxmlformats.org/officeDocument/2006/relationships/hyperlink" Target="https://www.ccs.c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 Art" descr="cover_b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Legibility Panel"/>
          <p:cNvSpPr/>
          <p:nvPr/>
        </p:nvSpPr>
        <p:spPr>
          <a:xfrm>
            <a:off x="0" y="0"/>
            <a:ext cx="6172200" cy="5143500"/>
          </a:xfrm>
          <a:prstGeom prst="rect">
            <a:avLst/>
          </a:prstGeom>
          <a:gradFill flip="none" rotWithShape="1">
            <a:gsLst>
              <a:gs pos="0">
                <a:srgbClr val="0A1428">
                  <a:alpha val="82000"/>
                </a:srgbClr>
              </a:gs>
              <a:gs pos="70000">
                <a:srgbClr val="0A1428">
                  <a:alpha val="35000"/>
                </a:srgbClr>
              </a:gs>
              <a:gs pos="100000">
                <a:srgbClr val="0A1428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/>
          <a:lstStyle/>
          <a:p>
            <a:pPr defTabSz="685800"/>
            <a:endParaRPr sz="135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4" name="Roadmap Bar"/>
          <p:cNvSpPr/>
          <p:nvPr/>
        </p:nvSpPr>
        <p:spPr>
          <a:xfrm>
            <a:off x="0" y="4229100"/>
            <a:ext cx="9144000" cy="637794"/>
          </a:xfrm>
          <a:prstGeom prst="rect">
            <a:avLst/>
          </a:prstGeom>
          <a:solidFill>
            <a:srgbClr val="081020">
              <a:alpha val="58000"/>
            </a:srgbClr>
          </a:solidFill>
          <a:ln>
            <a:noFill/>
          </a:ln>
        </p:spPr>
        <p:txBody>
          <a:bodyPr/>
          <a:lstStyle/>
          <a:p>
            <a:pPr defTabSz="685800"/>
            <a:endParaRPr sz="1350">
              <a:solidFill>
                <a:prstClr val="black"/>
              </a:solidFill>
              <a:latin typeface="Aptos" panose="02110004020202020204"/>
            </a:endParaRPr>
          </a:p>
        </p:txBody>
      </p:sp>
      <p:pic>
        <p:nvPicPr>
          <p:cNvPr id="5" name="CCS Logo" descr="/home/claude/assets/ccs_logo_cropp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770" y="342900"/>
            <a:ext cx="1474470" cy="387670"/>
          </a:xfrm>
          <a:prstGeom prst="rect">
            <a:avLst/>
          </a:prstGeom>
        </p:spPr>
      </p:pic>
      <p:sp>
        <p:nvSpPr>
          <p:cNvPr id="6" name="Eyebrow Entity"/>
          <p:cNvSpPr/>
          <p:nvPr/>
        </p:nvSpPr>
        <p:spPr>
          <a:xfrm>
            <a:off x="445770" y="944880"/>
            <a:ext cx="4800600" cy="1714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/>
          <a:lstStyle/>
          <a:p>
            <a:pPr defTabSz="685800"/>
            <a:r>
              <a:rPr lang="es-CL" sz="975" b="1" spc="16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CCS · CÁMARA DE COMERCIO DE SANTIAGO</a:t>
            </a:r>
          </a:p>
        </p:txBody>
      </p:sp>
      <p:sp>
        <p:nvSpPr>
          <p:cNvPr id="7" name="Eyebrow Launch"/>
          <p:cNvSpPr/>
          <p:nvPr/>
        </p:nvSpPr>
        <p:spPr>
          <a:xfrm>
            <a:off x="445770" y="1165860"/>
            <a:ext cx="3600450" cy="1500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/>
          <a:lstStyle/>
          <a:p>
            <a:pPr defTabSz="685800"/>
            <a:r>
              <a:rPr lang="es-CL" sz="825" spc="210" dirty="0">
                <a:solidFill>
                  <a:srgbClr val="2FD1C5"/>
                </a:solidFill>
                <a:latin typeface="Arial" pitchFamily="34" charset="0"/>
                <a:cs typeface="Arial" pitchFamily="34" charset="0"/>
              </a:rPr>
              <a:t>LANZAMIENTO OFICIAL</a:t>
            </a:r>
          </a:p>
        </p:txBody>
      </p:sp>
      <p:sp>
        <p:nvSpPr>
          <p:cNvPr id="8" name="Main Title"/>
          <p:cNvSpPr/>
          <p:nvPr/>
        </p:nvSpPr>
        <p:spPr>
          <a:xfrm>
            <a:off x="438912" y="1440180"/>
            <a:ext cx="5400000" cy="15773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defTabSz="685800">
              <a:lnSpc>
                <a:spcPct val="106000"/>
              </a:lnSpc>
            </a:pPr>
            <a:r>
              <a:rPr lang="es-CL" sz="27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Guía de Implementación de la Ley de Protección de Datos Personales </a:t>
            </a:r>
            <a:r>
              <a:rPr lang="es-CL" sz="27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para PYMES</a:t>
            </a:r>
          </a:p>
        </p:txBody>
      </p:sp>
      <p:sp>
        <p:nvSpPr>
          <p:cNvPr id="9" name="Subtitle"/>
          <p:cNvSpPr/>
          <p:nvPr/>
        </p:nvSpPr>
        <p:spPr>
          <a:xfrm>
            <a:off x="445770" y="3079842"/>
            <a:ext cx="4800600" cy="37719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defTabSz="685800"/>
            <a:r>
              <a:rPr lang="es-CL" sz="1125" dirty="0">
                <a:solidFill>
                  <a:srgbClr val="DCE3EC"/>
                </a:solidFill>
                <a:latin typeface="Calibri" pitchFamily="34" charset="0"/>
                <a:cs typeface="Calibri" pitchFamily="34" charset="0"/>
              </a:rPr>
              <a:t>Herramientas prácticas para la adecuación al nuevo marco regulatorio de protección de datos personales.</a:t>
            </a:r>
          </a:p>
        </p:txBody>
      </p:sp>
      <p:sp>
        <p:nvSpPr>
          <p:cNvPr id="10" name="Toolkit Badge"/>
          <p:cNvSpPr/>
          <p:nvPr/>
        </p:nvSpPr>
        <p:spPr>
          <a:xfrm>
            <a:off x="445770" y="3566160"/>
            <a:ext cx="3291840" cy="308610"/>
          </a:xfrm>
          <a:prstGeom prst="roundRect">
            <a:avLst>
              <a:gd name="adj" fmla="val 50000"/>
            </a:avLst>
          </a:prstGeom>
          <a:solidFill>
            <a:srgbClr val="0E1B38">
              <a:alpha val="55000"/>
            </a:srgbClr>
          </a:solidFill>
          <a:ln w="12700">
            <a:solidFill>
              <a:srgbClr val="00B050"/>
            </a:solidFill>
          </a:ln>
        </p:spPr>
        <p:txBody>
          <a:bodyPr wrap="square" lIns="0" tIns="0" rIns="0" bIns="0" anchor="ctr"/>
          <a:lstStyle/>
          <a:p>
            <a:pPr algn="ctr" defTabSz="685800"/>
            <a:r>
              <a:rPr lang="es-CL" sz="900" b="1" spc="75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INCLUYE TOOLKIT DE CUMPLIMIENTO PARA SOCIOS</a:t>
            </a:r>
          </a:p>
        </p:txBody>
      </p:sp>
      <p:cxnSp>
        <p:nvCxnSpPr>
          <p:cNvPr id="11" name="Roadmap Line"/>
          <p:cNvCxnSpPr/>
          <p:nvPr/>
        </p:nvCxnSpPr>
        <p:spPr>
          <a:xfrm>
            <a:off x="735000" y="4433116"/>
            <a:ext cx="7569000" cy="0"/>
          </a:xfrm>
          <a:prstGeom prst="line">
            <a:avLst/>
          </a:prstGeom>
          <a:ln w="12700">
            <a:solidFill>
              <a:srgbClr val="00B050">
                <a:alpha val="70000"/>
              </a:srgbClr>
            </a:solidFill>
          </a:ln>
        </p:spPr>
      </p:cxnSp>
      <p:sp>
        <p:nvSpPr>
          <p:cNvPr id="12" name="Node 1"/>
          <p:cNvSpPr/>
          <p:nvPr/>
        </p:nvSpPr>
        <p:spPr>
          <a:xfrm>
            <a:off x="735000" y="4409486"/>
            <a:ext cx="105000" cy="105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B050"/>
            </a:solidFill>
          </a:ln>
        </p:spPr>
        <p:txBody>
          <a:bodyPr/>
          <a:lstStyle/>
          <a:p>
            <a:pPr defTabSz="685800"/>
            <a:endParaRPr sz="135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3" name="Label 1"/>
          <p:cNvSpPr/>
          <p:nvPr/>
        </p:nvSpPr>
        <p:spPr>
          <a:xfrm>
            <a:off x="0" y="4560000"/>
            <a:ext cx="1575000" cy="27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algn="ctr" defTabSz="685800"/>
            <a:r>
              <a:rPr lang="es-CL" sz="788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Diagnóstico</a:t>
            </a:r>
          </a:p>
        </p:txBody>
      </p:sp>
      <p:sp>
        <p:nvSpPr>
          <p:cNvPr id="14" name="Node 2"/>
          <p:cNvSpPr/>
          <p:nvPr/>
        </p:nvSpPr>
        <p:spPr>
          <a:xfrm>
            <a:off x="2627250" y="4409486"/>
            <a:ext cx="105000" cy="105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B050"/>
            </a:solidFill>
          </a:ln>
        </p:spPr>
        <p:txBody>
          <a:bodyPr/>
          <a:lstStyle/>
          <a:p>
            <a:pPr defTabSz="685800"/>
            <a:endParaRPr sz="135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5" name="Label 2"/>
          <p:cNvSpPr/>
          <p:nvPr/>
        </p:nvSpPr>
        <p:spPr>
          <a:xfrm>
            <a:off x="1892250" y="4560000"/>
            <a:ext cx="1575000" cy="27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algn="ctr" defTabSz="685800"/>
            <a:r>
              <a:rPr lang="es-CL" sz="788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Gobernanza</a:t>
            </a:r>
          </a:p>
        </p:txBody>
      </p:sp>
      <p:sp>
        <p:nvSpPr>
          <p:cNvPr id="16" name="Node 3"/>
          <p:cNvSpPr/>
          <p:nvPr/>
        </p:nvSpPr>
        <p:spPr>
          <a:xfrm>
            <a:off x="4519500" y="4409486"/>
            <a:ext cx="105000" cy="105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B050"/>
            </a:solidFill>
          </a:ln>
        </p:spPr>
        <p:txBody>
          <a:bodyPr/>
          <a:lstStyle/>
          <a:p>
            <a:pPr defTabSz="685800"/>
            <a:endParaRPr sz="135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7" name="Label 3"/>
          <p:cNvSpPr/>
          <p:nvPr/>
        </p:nvSpPr>
        <p:spPr>
          <a:xfrm>
            <a:off x="3784500" y="4560000"/>
            <a:ext cx="1575000" cy="27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algn="ctr" defTabSz="685800"/>
            <a:r>
              <a:rPr lang="es-CL" sz="788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Gestión de Riesgos</a:t>
            </a:r>
          </a:p>
        </p:txBody>
      </p:sp>
      <p:sp>
        <p:nvSpPr>
          <p:cNvPr id="18" name="Node 4"/>
          <p:cNvSpPr/>
          <p:nvPr/>
        </p:nvSpPr>
        <p:spPr>
          <a:xfrm>
            <a:off x="6411750" y="4409486"/>
            <a:ext cx="105000" cy="105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B050"/>
            </a:solidFill>
          </a:ln>
        </p:spPr>
        <p:txBody>
          <a:bodyPr/>
          <a:lstStyle/>
          <a:p>
            <a:pPr defTabSz="685800"/>
            <a:endParaRPr sz="135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9" name="Label 4"/>
          <p:cNvSpPr/>
          <p:nvPr/>
        </p:nvSpPr>
        <p:spPr>
          <a:xfrm>
            <a:off x="5676750" y="4560000"/>
            <a:ext cx="1575000" cy="27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algn="ctr" defTabSz="685800"/>
            <a:r>
              <a:rPr lang="es-CL" sz="788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Cumplimiento</a:t>
            </a:r>
          </a:p>
        </p:txBody>
      </p:sp>
      <p:sp>
        <p:nvSpPr>
          <p:cNvPr id="20" name="Node 5"/>
          <p:cNvSpPr/>
          <p:nvPr/>
        </p:nvSpPr>
        <p:spPr>
          <a:xfrm>
            <a:off x="8304000" y="4409486"/>
            <a:ext cx="105000" cy="105000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txBody>
          <a:bodyPr/>
          <a:lstStyle/>
          <a:p>
            <a:pPr defTabSz="685800"/>
            <a:endParaRPr sz="135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21" name="Label 5"/>
          <p:cNvSpPr/>
          <p:nvPr/>
        </p:nvSpPr>
        <p:spPr>
          <a:xfrm>
            <a:off x="7569000" y="4560000"/>
            <a:ext cx="1575000" cy="27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algn="ctr" defTabSz="685800"/>
            <a:r>
              <a:rPr lang="es-CL" sz="788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Confianza Digital</a:t>
            </a:r>
          </a:p>
        </p:txBody>
      </p:sp>
      <p:sp>
        <p:nvSpPr>
          <p:cNvPr id="22" name="Footer"/>
          <p:cNvSpPr/>
          <p:nvPr/>
        </p:nvSpPr>
        <p:spPr>
          <a:xfrm>
            <a:off x="445770" y="4910328"/>
            <a:ext cx="6000000" cy="19202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/>
          <a:lstStyle/>
          <a:p>
            <a:pPr defTabSz="685800"/>
            <a:r>
              <a:rPr lang="es-CL" sz="675" dirty="0">
                <a:solidFill>
                  <a:srgbClr val="8FB8E0"/>
                </a:solidFill>
                <a:latin typeface="Calibri" pitchFamily="34" charset="0"/>
                <a:cs typeface="Calibri" pitchFamily="34" charset="0"/>
              </a:rPr>
              <a:t>Vigencia general de la Ley: 1 de diciembre de 2026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11480" y="288036"/>
            <a:ext cx="79552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685800"/>
            <a:r>
              <a:rPr lang="en-US" sz="2025" b="1" dirty="0">
                <a:solidFill>
                  <a:srgbClr val="152A5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Hoja de Ruta hacia el 1 de Diciembre de 2026</a:t>
            </a:r>
            <a:endParaRPr lang="en-US" sz="2025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3" name="Text 1"/>
          <p:cNvSpPr/>
          <p:nvPr/>
        </p:nvSpPr>
        <p:spPr>
          <a:xfrm>
            <a:off x="411480" y="713232"/>
            <a:ext cx="8161020" cy="3086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685800"/>
            <a:r>
              <a:rPr lang="en-US" sz="975" dirty="0">
                <a:solidFill>
                  <a:srgbClr val="5B6B8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Carta Gantt de adecuación, de julio a noviembre de 2026.</a:t>
            </a:r>
            <a:endParaRPr lang="en-US" sz="975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4" name="Shape 2"/>
          <p:cNvSpPr/>
          <p:nvPr/>
        </p:nvSpPr>
        <p:spPr>
          <a:xfrm>
            <a:off x="342900" y="2914650"/>
            <a:ext cx="8455914" cy="0"/>
          </a:xfrm>
          <a:prstGeom prst="line">
            <a:avLst/>
          </a:prstGeom>
          <a:noFill/>
          <a:ln w="25400">
            <a:solidFill>
              <a:srgbClr val="DCE3EC"/>
            </a:solidFill>
            <a:prstDash val="solid"/>
          </a:ln>
        </p:spPr>
        <p:txBody>
          <a:bodyPr/>
          <a:lstStyle/>
          <a:p>
            <a:pPr defTabSz="685800"/>
            <a:endParaRPr lang="es-CL" sz="135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5" name="Shape 3"/>
          <p:cNvSpPr/>
          <p:nvPr/>
        </p:nvSpPr>
        <p:spPr>
          <a:xfrm>
            <a:off x="1047560" y="2139696"/>
            <a:ext cx="0" cy="774954"/>
          </a:xfrm>
          <a:prstGeom prst="line">
            <a:avLst/>
          </a:prstGeom>
          <a:noFill/>
          <a:ln w="15875">
            <a:solidFill>
              <a:srgbClr val="DCE3EC"/>
            </a:solidFill>
            <a:prstDash val="dash"/>
          </a:ln>
        </p:spPr>
        <p:txBody>
          <a:bodyPr/>
          <a:lstStyle/>
          <a:p>
            <a:pPr defTabSz="685800"/>
            <a:endParaRPr lang="es-CL" sz="135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6" name="Shape 4"/>
          <p:cNvSpPr/>
          <p:nvPr/>
        </p:nvSpPr>
        <p:spPr>
          <a:xfrm>
            <a:off x="389192" y="1110996"/>
            <a:ext cx="1316736" cy="102870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0E1B38">
                <a:alpha val="16000"/>
              </a:srgbClr>
            </a:outerShdw>
          </a:effectLst>
        </p:spPr>
        <p:txBody>
          <a:bodyPr/>
          <a:lstStyle/>
          <a:p>
            <a:pPr defTabSz="685800"/>
            <a:endParaRPr lang="es-CL" sz="135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7" name="Shape 5"/>
          <p:cNvSpPr/>
          <p:nvPr/>
        </p:nvSpPr>
        <p:spPr>
          <a:xfrm>
            <a:off x="540068" y="1261872"/>
            <a:ext cx="274320" cy="30861"/>
          </a:xfrm>
          <a:prstGeom prst="rect">
            <a:avLst/>
          </a:prstGeom>
          <a:solidFill>
            <a:srgbClr val="152A52"/>
          </a:solidFill>
          <a:ln/>
        </p:spPr>
        <p:txBody>
          <a:bodyPr/>
          <a:lstStyle/>
          <a:p>
            <a:pPr defTabSz="685800"/>
            <a:endParaRPr lang="es-CL" sz="135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8" name="Text 6"/>
          <p:cNvSpPr/>
          <p:nvPr/>
        </p:nvSpPr>
        <p:spPr>
          <a:xfrm>
            <a:off x="526352" y="1330452"/>
            <a:ext cx="1042416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685800"/>
            <a:r>
              <a:rPr lang="en-US" sz="975" b="1" dirty="0">
                <a:solidFill>
                  <a:srgbClr val="152A5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JUL</a:t>
            </a:r>
            <a:endParaRPr lang="en-US" sz="975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9" name="Text 7"/>
          <p:cNvSpPr/>
          <p:nvPr/>
        </p:nvSpPr>
        <p:spPr>
          <a:xfrm>
            <a:off x="526352" y="1508760"/>
            <a:ext cx="1042416" cy="1783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685800"/>
            <a:r>
              <a:rPr lang="en-US" sz="825" b="1" dirty="0">
                <a:solidFill>
                  <a:srgbClr val="1B24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Inicio</a:t>
            </a:r>
            <a:endParaRPr lang="en-US" sz="825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26352" y="1700784"/>
            <a:ext cx="1042416" cy="3977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685800">
              <a:lnSpc>
                <a:spcPct val="108000"/>
              </a:lnSpc>
            </a:pPr>
            <a:r>
              <a:rPr lang="en-US" sz="675" dirty="0">
                <a:solidFill>
                  <a:srgbClr val="5B6B8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Responsable interno, autodiagnóstico e inventario de tratamientos (RAT).</a:t>
            </a:r>
            <a:endParaRPr lang="en-US" sz="675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58406" y="2825496"/>
            <a:ext cx="178308" cy="178308"/>
          </a:xfrm>
          <a:prstGeom prst="ellipse">
            <a:avLst/>
          </a:prstGeom>
          <a:solidFill>
            <a:srgbClr val="152A52"/>
          </a:solidFill>
          <a:ln w="19050">
            <a:solidFill>
              <a:srgbClr val="FFFFFF"/>
            </a:solidFill>
            <a:prstDash val="solid"/>
          </a:ln>
        </p:spPr>
        <p:txBody>
          <a:bodyPr/>
          <a:lstStyle/>
          <a:p>
            <a:pPr defTabSz="685800"/>
            <a:endParaRPr lang="es-CL" sz="135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2456879" y="2914650"/>
            <a:ext cx="0" cy="274320"/>
          </a:xfrm>
          <a:prstGeom prst="line">
            <a:avLst/>
          </a:prstGeom>
          <a:noFill/>
          <a:ln w="15875">
            <a:solidFill>
              <a:srgbClr val="DCE3EC"/>
            </a:solidFill>
            <a:prstDash val="dash"/>
          </a:ln>
        </p:spPr>
        <p:txBody>
          <a:bodyPr/>
          <a:lstStyle/>
          <a:p>
            <a:pPr defTabSz="685800"/>
            <a:endParaRPr lang="es-CL" sz="135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1798511" y="3188970"/>
            <a:ext cx="1316736" cy="102870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0E1B38">
                <a:alpha val="16000"/>
              </a:srgbClr>
            </a:outerShdw>
          </a:effectLst>
        </p:spPr>
        <p:txBody>
          <a:bodyPr/>
          <a:lstStyle/>
          <a:p>
            <a:pPr defTabSz="685800"/>
            <a:endParaRPr lang="es-CL" sz="135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1949387" y="3339846"/>
            <a:ext cx="274320" cy="30861"/>
          </a:xfrm>
          <a:prstGeom prst="rect">
            <a:avLst/>
          </a:prstGeom>
          <a:solidFill>
            <a:srgbClr val="152A52"/>
          </a:solidFill>
          <a:ln/>
        </p:spPr>
        <p:txBody>
          <a:bodyPr/>
          <a:lstStyle/>
          <a:p>
            <a:pPr defTabSz="685800"/>
            <a:endParaRPr lang="es-CL" sz="135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1935671" y="3408426"/>
            <a:ext cx="1042416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685800"/>
            <a:r>
              <a:rPr lang="en-US" sz="975" b="1" dirty="0">
                <a:solidFill>
                  <a:srgbClr val="152A5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AGO</a:t>
            </a:r>
            <a:endParaRPr lang="en-US" sz="975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1935671" y="3586734"/>
            <a:ext cx="1042416" cy="1783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685800"/>
            <a:r>
              <a:rPr lang="en-US" sz="825" b="1" dirty="0">
                <a:solidFill>
                  <a:srgbClr val="1B24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Diagnóstico</a:t>
            </a:r>
            <a:endParaRPr lang="en-US" sz="825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1935671" y="3778758"/>
            <a:ext cx="1042416" cy="3977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685800">
              <a:lnSpc>
                <a:spcPct val="108000"/>
              </a:lnSpc>
            </a:pPr>
            <a:r>
              <a:rPr lang="en-US" sz="675" dirty="0">
                <a:solidFill>
                  <a:srgbClr val="5B6B8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Bases de licitud, informe de brechas y plan de adecuación aprobado.</a:t>
            </a:r>
            <a:endParaRPr lang="en-US" sz="675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8" name="Shape 16"/>
          <p:cNvSpPr/>
          <p:nvPr/>
        </p:nvSpPr>
        <p:spPr>
          <a:xfrm>
            <a:off x="2367725" y="2825496"/>
            <a:ext cx="178308" cy="178308"/>
          </a:xfrm>
          <a:prstGeom prst="ellipse">
            <a:avLst/>
          </a:prstGeom>
          <a:solidFill>
            <a:srgbClr val="152A52"/>
          </a:solidFill>
          <a:ln w="19050">
            <a:solidFill>
              <a:srgbClr val="FFFFFF"/>
            </a:solidFill>
            <a:prstDash val="solid"/>
          </a:ln>
        </p:spPr>
        <p:txBody>
          <a:bodyPr/>
          <a:lstStyle/>
          <a:p>
            <a:pPr defTabSz="685800"/>
            <a:endParaRPr lang="es-CL" sz="135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3866198" y="2139696"/>
            <a:ext cx="0" cy="774954"/>
          </a:xfrm>
          <a:prstGeom prst="line">
            <a:avLst/>
          </a:prstGeom>
          <a:noFill/>
          <a:ln w="15875">
            <a:solidFill>
              <a:srgbClr val="DCE3EC"/>
            </a:solidFill>
            <a:prstDash val="dash"/>
          </a:ln>
        </p:spPr>
        <p:txBody>
          <a:bodyPr/>
          <a:lstStyle/>
          <a:p>
            <a:pPr defTabSz="685800"/>
            <a:endParaRPr lang="es-CL" sz="135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20" name="Shape 18"/>
          <p:cNvSpPr/>
          <p:nvPr/>
        </p:nvSpPr>
        <p:spPr>
          <a:xfrm>
            <a:off x="3207830" y="1110996"/>
            <a:ext cx="1316736" cy="102870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0E1B38">
                <a:alpha val="16000"/>
              </a:srgbClr>
            </a:outerShdw>
          </a:effectLst>
        </p:spPr>
        <p:txBody>
          <a:bodyPr/>
          <a:lstStyle/>
          <a:p>
            <a:pPr defTabSz="685800"/>
            <a:endParaRPr lang="es-CL" sz="135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21" name="Shape 19"/>
          <p:cNvSpPr/>
          <p:nvPr/>
        </p:nvSpPr>
        <p:spPr>
          <a:xfrm>
            <a:off x="3358706" y="1261872"/>
            <a:ext cx="274320" cy="30861"/>
          </a:xfrm>
          <a:prstGeom prst="rect">
            <a:avLst/>
          </a:prstGeom>
          <a:solidFill>
            <a:srgbClr val="152A52"/>
          </a:solidFill>
          <a:ln/>
        </p:spPr>
        <p:txBody>
          <a:bodyPr/>
          <a:lstStyle/>
          <a:p>
            <a:pPr defTabSz="685800"/>
            <a:endParaRPr lang="es-CL" sz="135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3344990" y="1330452"/>
            <a:ext cx="1042416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685800"/>
            <a:r>
              <a:rPr lang="en-US" sz="975" b="1" dirty="0">
                <a:solidFill>
                  <a:srgbClr val="152A5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SEP</a:t>
            </a:r>
            <a:endParaRPr lang="en-US" sz="975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3344990" y="1508760"/>
            <a:ext cx="1042416" cy="1783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685800"/>
            <a:r>
              <a:rPr lang="en-US" sz="825" b="1" dirty="0">
                <a:solidFill>
                  <a:srgbClr val="1B24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Documentación</a:t>
            </a:r>
            <a:endParaRPr lang="en-US" sz="825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24" name="Text 22"/>
          <p:cNvSpPr/>
          <p:nvPr/>
        </p:nvSpPr>
        <p:spPr>
          <a:xfrm>
            <a:off x="3344990" y="1700784"/>
            <a:ext cx="1042416" cy="3977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685800">
              <a:lnSpc>
                <a:spcPct val="108000"/>
              </a:lnSpc>
            </a:pPr>
            <a:r>
              <a:rPr lang="en-US" sz="675" dirty="0">
                <a:solidFill>
                  <a:srgbClr val="5B6B8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Políticas de privacidad, protección de datos y seguridad; procedimiento ARSOP-B.</a:t>
            </a:r>
            <a:endParaRPr lang="en-US" sz="675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25" name="Shape 23"/>
          <p:cNvSpPr/>
          <p:nvPr/>
        </p:nvSpPr>
        <p:spPr>
          <a:xfrm>
            <a:off x="3777044" y="2825496"/>
            <a:ext cx="178308" cy="178308"/>
          </a:xfrm>
          <a:prstGeom prst="ellipse">
            <a:avLst/>
          </a:prstGeom>
          <a:solidFill>
            <a:srgbClr val="152A52"/>
          </a:solidFill>
          <a:ln w="19050">
            <a:solidFill>
              <a:srgbClr val="FFFFFF"/>
            </a:solidFill>
            <a:prstDash val="solid"/>
          </a:ln>
        </p:spPr>
        <p:txBody>
          <a:bodyPr/>
          <a:lstStyle/>
          <a:p>
            <a:pPr defTabSz="685800"/>
            <a:endParaRPr lang="es-CL" sz="135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26" name="Shape 24"/>
          <p:cNvSpPr/>
          <p:nvPr/>
        </p:nvSpPr>
        <p:spPr>
          <a:xfrm>
            <a:off x="5275517" y="2914650"/>
            <a:ext cx="0" cy="274320"/>
          </a:xfrm>
          <a:prstGeom prst="line">
            <a:avLst/>
          </a:prstGeom>
          <a:noFill/>
          <a:ln w="15875">
            <a:solidFill>
              <a:srgbClr val="DCE3EC"/>
            </a:solidFill>
            <a:prstDash val="dash"/>
          </a:ln>
        </p:spPr>
        <p:txBody>
          <a:bodyPr/>
          <a:lstStyle/>
          <a:p>
            <a:pPr defTabSz="685800"/>
            <a:endParaRPr lang="es-CL" sz="135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27" name="Shape 25"/>
          <p:cNvSpPr/>
          <p:nvPr/>
        </p:nvSpPr>
        <p:spPr>
          <a:xfrm>
            <a:off x="4617149" y="3188970"/>
            <a:ext cx="1316736" cy="102870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0E1B38">
                <a:alpha val="16000"/>
              </a:srgbClr>
            </a:outerShdw>
          </a:effectLst>
        </p:spPr>
        <p:txBody>
          <a:bodyPr/>
          <a:lstStyle/>
          <a:p>
            <a:pPr defTabSz="685800"/>
            <a:endParaRPr lang="es-CL" sz="135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28" name="Shape 26"/>
          <p:cNvSpPr/>
          <p:nvPr/>
        </p:nvSpPr>
        <p:spPr>
          <a:xfrm>
            <a:off x="4768025" y="3339846"/>
            <a:ext cx="274320" cy="30861"/>
          </a:xfrm>
          <a:prstGeom prst="rect">
            <a:avLst/>
          </a:prstGeom>
          <a:solidFill>
            <a:srgbClr val="152A52"/>
          </a:solidFill>
          <a:ln/>
        </p:spPr>
        <p:txBody>
          <a:bodyPr/>
          <a:lstStyle/>
          <a:p>
            <a:pPr defTabSz="685800"/>
            <a:endParaRPr lang="es-CL" sz="135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29" name="Text 27"/>
          <p:cNvSpPr/>
          <p:nvPr/>
        </p:nvSpPr>
        <p:spPr>
          <a:xfrm>
            <a:off x="4754309" y="3408426"/>
            <a:ext cx="1042416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685800"/>
            <a:r>
              <a:rPr lang="en-US" sz="975" b="1" dirty="0">
                <a:solidFill>
                  <a:srgbClr val="152A5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OCT</a:t>
            </a:r>
            <a:endParaRPr lang="en-US" sz="975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30" name="Text 28"/>
          <p:cNvSpPr/>
          <p:nvPr/>
        </p:nvSpPr>
        <p:spPr>
          <a:xfrm>
            <a:off x="4754309" y="3586734"/>
            <a:ext cx="1042416" cy="1783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685800"/>
            <a:r>
              <a:rPr lang="en-US" sz="825" b="1" dirty="0">
                <a:solidFill>
                  <a:srgbClr val="1B24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Procedimientos</a:t>
            </a:r>
            <a:endParaRPr lang="en-US" sz="825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31" name="Text 29"/>
          <p:cNvSpPr/>
          <p:nvPr/>
        </p:nvSpPr>
        <p:spPr>
          <a:xfrm>
            <a:off x="4754309" y="3778758"/>
            <a:ext cx="1042416" cy="3977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685800">
              <a:lnSpc>
                <a:spcPct val="108000"/>
              </a:lnSpc>
            </a:pPr>
            <a:r>
              <a:rPr lang="en-US" sz="675" dirty="0">
                <a:solidFill>
                  <a:srgbClr val="5B6B8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Gestión de incidentes y proveedores; revisión de contratos y RIOHS.</a:t>
            </a:r>
            <a:endParaRPr lang="en-US" sz="675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32" name="Shape 30"/>
          <p:cNvSpPr/>
          <p:nvPr/>
        </p:nvSpPr>
        <p:spPr>
          <a:xfrm>
            <a:off x="5186363" y="2825496"/>
            <a:ext cx="178308" cy="178308"/>
          </a:xfrm>
          <a:prstGeom prst="ellipse">
            <a:avLst/>
          </a:prstGeom>
          <a:solidFill>
            <a:srgbClr val="152A52"/>
          </a:solidFill>
          <a:ln w="19050">
            <a:solidFill>
              <a:srgbClr val="FFFFFF"/>
            </a:solidFill>
            <a:prstDash val="solid"/>
          </a:ln>
        </p:spPr>
        <p:txBody>
          <a:bodyPr/>
          <a:lstStyle/>
          <a:p>
            <a:pPr defTabSz="685800"/>
            <a:endParaRPr lang="es-CL" sz="135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33" name="Shape 31"/>
          <p:cNvSpPr/>
          <p:nvPr/>
        </p:nvSpPr>
        <p:spPr>
          <a:xfrm>
            <a:off x="6684836" y="2139696"/>
            <a:ext cx="0" cy="774954"/>
          </a:xfrm>
          <a:prstGeom prst="line">
            <a:avLst/>
          </a:prstGeom>
          <a:noFill/>
          <a:ln w="15875">
            <a:solidFill>
              <a:srgbClr val="DCE3EC"/>
            </a:solidFill>
            <a:prstDash val="dash"/>
          </a:ln>
        </p:spPr>
        <p:txBody>
          <a:bodyPr/>
          <a:lstStyle/>
          <a:p>
            <a:pPr defTabSz="685800"/>
            <a:endParaRPr lang="es-CL" sz="135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34" name="Shape 32"/>
          <p:cNvSpPr/>
          <p:nvPr/>
        </p:nvSpPr>
        <p:spPr>
          <a:xfrm>
            <a:off x="6026468" y="1110996"/>
            <a:ext cx="1316736" cy="102870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0E1B38">
                <a:alpha val="16000"/>
              </a:srgbClr>
            </a:outerShdw>
          </a:effectLst>
        </p:spPr>
        <p:txBody>
          <a:bodyPr/>
          <a:lstStyle/>
          <a:p>
            <a:pPr defTabSz="685800"/>
            <a:endParaRPr lang="es-CL" sz="135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35" name="Shape 33"/>
          <p:cNvSpPr/>
          <p:nvPr/>
        </p:nvSpPr>
        <p:spPr>
          <a:xfrm>
            <a:off x="6177344" y="1261872"/>
            <a:ext cx="274320" cy="30861"/>
          </a:xfrm>
          <a:prstGeom prst="rect">
            <a:avLst/>
          </a:prstGeom>
          <a:solidFill>
            <a:srgbClr val="152A52"/>
          </a:solidFill>
          <a:ln/>
        </p:spPr>
        <p:txBody>
          <a:bodyPr/>
          <a:lstStyle/>
          <a:p>
            <a:pPr defTabSz="685800"/>
            <a:endParaRPr lang="es-CL" sz="135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36" name="Text 34"/>
          <p:cNvSpPr/>
          <p:nvPr/>
        </p:nvSpPr>
        <p:spPr>
          <a:xfrm>
            <a:off x="6163628" y="1330452"/>
            <a:ext cx="1042416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685800"/>
            <a:r>
              <a:rPr lang="en-US" sz="975" b="1" dirty="0">
                <a:solidFill>
                  <a:srgbClr val="152A5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NOV</a:t>
            </a:r>
            <a:endParaRPr lang="en-US" sz="975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37" name="Text 35"/>
          <p:cNvSpPr/>
          <p:nvPr/>
        </p:nvSpPr>
        <p:spPr>
          <a:xfrm>
            <a:off x="6163628" y="1508760"/>
            <a:ext cx="1042416" cy="1783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685800"/>
            <a:r>
              <a:rPr lang="en-US" sz="825" b="1" dirty="0">
                <a:solidFill>
                  <a:srgbClr val="1B24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Cierre</a:t>
            </a:r>
            <a:endParaRPr lang="en-US" sz="825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38" name="Text 36"/>
          <p:cNvSpPr/>
          <p:nvPr/>
        </p:nvSpPr>
        <p:spPr>
          <a:xfrm>
            <a:off x="6163628" y="1700784"/>
            <a:ext cx="1042416" cy="3977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685800">
              <a:lnSpc>
                <a:spcPct val="108000"/>
              </a:lnSpc>
            </a:pPr>
            <a:r>
              <a:rPr lang="en-US" sz="675" dirty="0">
                <a:solidFill>
                  <a:srgbClr val="5B6B8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Contratos con proveedores, firma de DPA y medidas de seguridad implementadas.</a:t>
            </a:r>
            <a:endParaRPr lang="en-US" sz="675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39" name="Shape 37"/>
          <p:cNvSpPr/>
          <p:nvPr/>
        </p:nvSpPr>
        <p:spPr>
          <a:xfrm>
            <a:off x="6595682" y="2825496"/>
            <a:ext cx="178308" cy="178308"/>
          </a:xfrm>
          <a:prstGeom prst="ellipse">
            <a:avLst/>
          </a:prstGeom>
          <a:solidFill>
            <a:srgbClr val="152A52"/>
          </a:solidFill>
          <a:ln w="19050">
            <a:solidFill>
              <a:srgbClr val="FFFFFF"/>
            </a:solidFill>
            <a:prstDash val="solid"/>
          </a:ln>
        </p:spPr>
        <p:txBody>
          <a:bodyPr/>
          <a:lstStyle/>
          <a:p>
            <a:pPr defTabSz="685800"/>
            <a:endParaRPr lang="es-CL" sz="135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40" name="Shape 38"/>
          <p:cNvSpPr/>
          <p:nvPr/>
        </p:nvSpPr>
        <p:spPr>
          <a:xfrm>
            <a:off x="8094155" y="2914650"/>
            <a:ext cx="0" cy="274320"/>
          </a:xfrm>
          <a:prstGeom prst="line">
            <a:avLst/>
          </a:prstGeom>
          <a:noFill/>
          <a:ln w="15875">
            <a:solidFill>
              <a:srgbClr val="DCE3EC"/>
            </a:solidFill>
            <a:prstDash val="dash"/>
          </a:ln>
        </p:spPr>
        <p:txBody>
          <a:bodyPr/>
          <a:lstStyle/>
          <a:p>
            <a:pPr defTabSz="685800"/>
            <a:endParaRPr lang="es-CL" sz="135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41" name="Shape 39"/>
          <p:cNvSpPr/>
          <p:nvPr/>
        </p:nvSpPr>
        <p:spPr>
          <a:xfrm>
            <a:off x="7435787" y="3188970"/>
            <a:ext cx="1316736" cy="1028700"/>
          </a:xfrm>
          <a:prstGeom prst="roundRect">
            <a:avLst>
              <a:gd name="adj" fmla="val 6000"/>
            </a:avLst>
          </a:prstGeom>
          <a:solidFill>
            <a:srgbClr val="152A52"/>
          </a:solidFill>
          <a:ln/>
          <a:effectLst>
            <a:outerShdw blurRad="114300" dist="38100" dir="5400000" algn="bl" rotWithShape="0">
              <a:srgbClr val="0E1B38">
                <a:alpha val="16000"/>
              </a:srgbClr>
            </a:outerShdw>
          </a:effectLst>
        </p:spPr>
        <p:txBody>
          <a:bodyPr/>
          <a:lstStyle/>
          <a:p>
            <a:pPr defTabSz="685800"/>
            <a:endParaRPr lang="es-CL" sz="135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42" name="Shape 40"/>
          <p:cNvSpPr/>
          <p:nvPr/>
        </p:nvSpPr>
        <p:spPr>
          <a:xfrm>
            <a:off x="7586663" y="3339846"/>
            <a:ext cx="274320" cy="30861"/>
          </a:xfrm>
          <a:prstGeom prst="rect">
            <a:avLst/>
          </a:prstGeom>
          <a:solidFill>
            <a:srgbClr val="3AAD2A"/>
          </a:solidFill>
          <a:ln/>
        </p:spPr>
        <p:txBody>
          <a:bodyPr/>
          <a:lstStyle/>
          <a:p>
            <a:pPr defTabSz="685800"/>
            <a:endParaRPr lang="es-CL" sz="135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43" name="Text 41"/>
          <p:cNvSpPr/>
          <p:nvPr/>
        </p:nvSpPr>
        <p:spPr>
          <a:xfrm>
            <a:off x="7572947" y="3408426"/>
            <a:ext cx="1042416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685800"/>
            <a:r>
              <a:rPr lang="en-US" sz="9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DIC</a:t>
            </a:r>
            <a:endParaRPr lang="en-US" sz="975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44" name="Text 42"/>
          <p:cNvSpPr/>
          <p:nvPr/>
        </p:nvSpPr>
        <p:spPr>
          <a:xfrm>
            <a:off x="7572947" y="3586734"/>
            <a:ext cx="1042416" cy="1783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685800"/>
            <a:r>
              <a:rPr lang="en-US" sz="8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Vigencia</a:t>
            </a:r>
            <a:endParaRPr lang="en-US" sz="825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45" name="Text 43"/>
          <p:cNvSpPr/>
          <p:nvPr/>
        </p:nvSpPr>
        <p:spPr>
          <a:xfrm>
            <a:off x="7572947" y="3778758"/>
            <a:ext cx="1042416" cy="3977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685800">
              <a:lnSpc>
                <a:spcPct val="108000"/>
              </a:lnSpc>
            </a:pPr>
            <a:r>
              <a:rPr lang="en-US" sz="675" dirty="0">
                <a:solidFill>
                  <a:srgbClr val="C7D4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Entrada en vigencia general de la Ley N° 21.719.</a:t>
            </a:r>
            <a:endParaRPr lang="en-US" sz="675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46" name="Shape 44"/>
          <p:cNvSpPr/>
          <p:nvPr/>
        </p:nvSpPr>
        <p:spPr>
          <a:xfrm>
            <a:off x="7970711" y="2791206"/>
            <a:ext cx="246888" cy="246888"/>
          </a:xfrm>
          <a:prstGeom prst="ellipse">
            <a:avLst/>
          </a:prstGeom>
          <a:solidFill>
            <a:srgbClr val="3AAD2A"/>
          </a:solidFill>
          <a:ln w="19050">
            <a:solidFill>
              <a:srgbClr val="FFFFFF"/>
            </a:solidFill>
            <a:prstDash val="solid"/>
          </a:ln>
        </p:spPr>
        <p:txBody>
          <a:bodyPr/>
          <a:lstStyle/>
          <a:p>
            <a:pPr defTabSz="685800"/>
            <a:endParaRPr lang="es-CL" sz="135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47" name="Text 45"/>
          <p:cNvSpPr/>
          <p:nvPr/>
        </p:nvSpPr>
        <p:spPr>
          <a:xfrm>
            <a:off x="411480" y="4910328"/>
            <a:ext cx="6172200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685800"/>
            <a:r>
              <a:rPr lang="en-US" sz="638" kern="0" spc="38" dirty="0">
                <a:solidFill>
                  <a:srgbClr val="5B6B8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CÁMARA DE COMERCIO DE SANTIAGO  ·</a:t>
            </a:r>
            <a:endParaRPr lang="en-US" sz="638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48" name="Text 46"/>
          <p:cNvSpPr/>
          <p:nvPr/>
        </p:nvSpPr>
        <p:spPr>
          <a:xfrm>
            <a:off x="8387334" y="4910328"/>
            <a:ext cx="342900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defTabSz="685800"/>
            <a:r>
              <a:rPr lang="en-US" sz="638" dirty="0">
                <a:solidFill>
                  <a:srgbClr val="5B6B8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</a:t>
            </a:r>
            <a:endParaRPr lang="en-US" sz="638" dirty="0">
              <a:solidFill>
                <a:prstClr val="black"/>
              </a:solidFill>
              <a:latin typeface="Aptos" panose="02110004020202020204"/>
            </a:endParaRPr>
          </a:p>
        </p:txBody>
      </p:sp>
    </p:spTree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Kit Premium">
    <p:bg>
      <p:bgPr>
        <a:solidFill>
          <a:srgbClr val="F4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Bar"/>
          <p:cNvSpPr/>
          <p:nvPr/>
        </p:nvSpPr>
        <p:spPr>
          <a:xfrm>
            <a:off x="0" y="-21862"/>
            <a:ext cx="9144000" cy="502920"/>
          </a:xfrm>
          <a:prstGeom prst="rect">
            <a:avLst/>
          </a:prstGeom>
          <a:solidFill>
            <a:srgbClr val="00B050"/>
          </a:solidFill>
          <a:ln w="12700">
            <a:solidFill>
              <a:srgbClr val="0D7377"/>
            </a:solidFill>
            <a:prstDash val="solid"/>
          </a:ln>
        </p:spPr>
        <p:txBody>
          <a:bodyPr/>
          <a:lstStyle/>
          <a:p>
            <a:endParaRPr lang="es-CL" dirty="0"/>
          </a:p>
        </p:txBody>
      </p:sp>
      <p:sp>
        <p:nvSpPr>
          <p:cNvPr id="3" name="Kicker"/>
          <p:cNvSpPr/>
          <p:nvPr/>
        </p:nvSpPr>
        <p:spPr>
          <a:xfrm>
            <a:off x="457200" y="0"/>
            <a:ext cx="8229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kern="0" spc="300" dirty="0">
                <a:solidFill>
                  <a:srgbClr val="FFFFFF"/>
                </a:solidFill>
              </a:rPr>
              <a:t>EL</a:t>
            </a:r>
            <a:r>
              <a:rPr lang="en-US" sz="1000" b="1" kern="0" spc="300" dirty="0">
                <a:solidFill>
                  <a:srgbClr val="FFFFFF"/>
                </a:solidFill>
              </a:rPr>
              <a:t> </a:t>
            </a:r>
            <a:r>
              <a:rPr lang="en-US" sz="2000" b="1" kern="0" spc="300" dirty="0">
                <a:solidFill>
                  <a:srgbClr val="FFFFFF"/>
                </a:solidFill>
              </a:rPr>
              <a:t>KIT</a:t>
            </a:r>
            <a:endParaRPr lang="en-US" sz="2000" dirty="0"/>
          </a:p>
        </p:txBody>
      </p:sp>
      <p:sp>
        <p:nvSpPr>
          <p:cNvPr id="4" name="Title"/>
          <p:cNvSpPr/>
          <p:nvPr/>
        </p:nvSpPr>
        <p:spPr>
          <a:xfrm>
            <a:off x="457200" y="762000"/>
            <a:ext cx="4900000" cy="10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600" b="1" dirty="0">
                <a:solidFill>
                  <a:srgbClr val="152A52"/>
                </a:solidFill>
              </a:rPr>
              <a:t>Un Kit Legal Listo para Implementar</a:t>
            </a:r>
            <a:endParaRPr lang="en-US" sz="2600" dirty="0"/>
          </a:p>
        </p:txBody>
      </p:sp>
      <p:sp>
        <p:nvSpPr>
          <p:cNvPr id="5" name="Subtitle"/>
          <p:cNvSpPr/>
          <p:nvPr/>
        </p:nvSpPr>
        <p:spPr>
          <a:xfrm>
            <a:off x="346783" y="1302369"/>
            <a:ext cx="2970224" cy="8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3A4556"/>
                </a:solidFill>
              </a:rPr>
              <a:t>16 documentos editables — cláusulas, políticas y formularios — listos para copiar, adaptar y usar </a:t>
            </a:r>
            <a:r>
              <a:rPr lang="en-US" sz="1250" dirty="0" err="1">
                <a:solidFill>
                  <a:srgbClr val="3A4556"/>
                </a:solidFill>
              </a:rPr>
              <a:t>en</a:t>
            </a:r>
            <a:r>
              <a:rPr lang="en-US" sz="1250" dirty="0">
                <a:solidFill>
                  <a:srgbClr val="3A4556"/>
                </a:solidFill>
              </a:rPr>
              <a:t> </a:t>
            </a:r>
            <a:r>
              <a:rPr lang="en-US" sz="1250" dirty="0" err="1">
                <a:solidFill>
                  <a:srgbClr val="3A4556"/>
                </a:solidFill>
              </a:rPr>
              <a:t>tu</a:t>
            </a:r>
            <a:r>
              <a:rPr lang="en-US" sz="1250" dirty="0">
                <a:solidFill>
                  <a:srgbClr val="3A4556"/>
                </a:solidFill>
              </a:rPr>
              <a:t> </a:t>
            </a:r>
            <a:r>
              <a:rPr lang="en-US" sz="1250" dirty="0" err="1">
                <a:solidFill>
                  <a:srgbClr val="3A4556"/>
                </a:solidFill>
              </a:rPr>
              <a:t>empresa</a:t>
            </a:r>
            <a:r>
              <a:rPr lang="en-US" sz="1250" dirty="0">
                <a:solidFill>
                  <a:srgbClr val="3A4556"/>
                </a:solidFill>
              </a:rPr>
              <a:t>.</a:t>
            </a:r>
            <a:endParaRPr lang="en-US" sz="1250" dirty="0"/>
          </a:p>
        </p:txBody>
      </p:sp>
      <p:sp>
        <p:nvSpPr>
          <p:cNvPr id="10" name="Chip10"/>
          <p:cNvSpPr/>
          <p:nvPr/>
        </p:nvSpPr>
        <p:spPr>
          <a:xfrm>
            <a:off x="796783" y="2507738"/>
            <a:ext cx="1590000" cy="370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D7DEEA"/>
            </a:solidFill>
          </a:ln>
        </p:spPr>
        <p:txBody>
          <a:bodyPr wrap="square" lIns="91440" tIns="0" rIns="9144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0D7377"/>
                </a:solidFill>
              </a:rPr>
              <a:t>✓ Gobernanza (5)</a:t>
            </a:r>
            <a:endParaRPr lang="en-US" sz="1000" dirty="0"/>
          </a:p>
        </p:txBody>
      </p:sp>
      <p:sp>
        <p:nvSpPr>
          <p:cNvPr id="11" name="Chip11"/>
          <p:cNvSpPr/>
          <p:nvPr/>
        </p:nvSpPr>
        <p:spPr>
          <a:xfrm>
            <a:off x="346783" y="1984867"/>
            <a:ext cx="2590000" cy="370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D7DEEA"/>
            </a:solidFill>
          </a:ln>
        </p:spPr>
        <p:txBody>
          <a:bodyPr wrap="square" lIns="91440" tIns="0" rIns="9144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0D7377"/>
                </a:solidFill>
              </a:rPr>
              <a:t>✓ Cláusulas Contractuales (8)</a:t>
            </a:r>
            <a:endParaRPr lang="en-US" sz="1000" dirty="0"/>
          </a:p>
        </p:txBody>
      </p:sp>
      <p:sp>
        <p:nvSpPr>
          <p:cNvPr id="12" name="Chip12"/>
          <p:cNvSpPr/>
          <p:nvPr/>
        </p:nvSpPr>
        <p:spPr>
          <a:xfrm>
            <a:off x="571783" y="3091853"/>
            <a:ext cx="2040000" cy="370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D7DEEA"/>
            </a:solidFill>
          </a:ln>
        </p:spPr>
        <p:txBody>
          <a:bodyPr wrap="square" lIns="91440" tIns="0" rIns="9144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0D7377"/>
                </a:solidFill>
              </a:rPr>
              <a:t>✓ Kit Complementario (3)</a:t>
            </a:r>
            <a:endParaRPr lang="en-US" sz="1000" dirty="0"/>
          </a:p>
        </p:txBody>
      </p:sp>
      <p:sp>
        <p:nvSpPr>
          <p:cNvPr id="41" name="Highlight"/>
          <p:cNvSpPr/>
          <p:nvPr/>
        </p:nvSpPr>
        <p:spPr>
          <a:xfrm>
            <a:off x="457200" y="3900000"/>
            <a:ext cx="4900000" cy="850000"/>
          </a:xfrm>
          <a:prstGeom prst="roundRect">
            <a:avLst>
              <a:gd name="adj" fmla="val 8000"/>
            </a:avLst>
          </a:prstGeom>
          <a:solidFill>
            <a:srgbClr val="152A52"/>
          </a:solidFill>
          <a:ln>
            <a:noFill/>
          </a:ln>
        </p:spPr>
        <p:txBody>
          <a:bodyPr wrap="square" lIns="182880" tIns="91440" rIns="182880" bIns="91440" rtlCol="0" anchor="ctr"/>
          <a:lstStyle/>
          <a:p>
            <a:pPr marL="0" indent="0">
              <a:buNone/>
            </a:pPr>
            <a:r>
              <a:rPr lang="en-US" sz="1150" b="1" i="1" dirty="0">
                <a:solidFill>
                  <a:srgbClr val="FFFFFF"/>
                </a:solidFill>
              </a:rPr>
              <a:t>"La Guía explica qué hacer. El Kit entrega las herramientas para hacerlo."</a:t>
            </a:r>
            <a:endParaRPr lang="en-US" sz="1150" dirty="0"/>
          </a:p>
        </p:txBody>
      </p:sp>
      <p:sp>
        <p:nvSpPr>
          <p:cNvPr id="6" name="ShadowBlobIdx"/>
          <p:cNvSpPr/>
          <p:nvPr/>
        </p:nvSpPr>
        <p:spPr>
          <a:xfrm rot="240000">
            <a:off x="6595786" y="1915669"/>
            <a:ext cx="2304335" cy="266737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90500" dist="50800" dir="2700000" algn="tl" rotWithShape="0">
              <a:srgbClr val="1A2233">
                <a:alpha val="35000"/>
              </a:srgbClr>
            </a:outerShdw>
          </a:effectLst>
        </p:spPr>
        <p:txBody>
          <a:bodyPr/>
          <a:lstStyle/>
          <a:p>
            <a:endParaRPr lang="es-CL"/>
          </a:p>
        </p:txBody>
      </p:sp>
      <p:pic>
        <p:nvPicPr>
          <p:cNvPr id="7" name="Indice Ki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7053">
            <a:off x="6564922" y="1885074"/>
            <a:ext cx="2407001" cy="2718240"/>
          </a:xfrm>
          <a:prstGeom prst="rect">
            <a:avLst/>
          </a:prstGeom>
          <a:ln w="9525">
            <a:solidFill>
              <a:srgbClr val="FFFFFF"/>
            </a:solidFill>
          </a:ln>
        </p:spPr>
      </p:pic>
      <p:sp>
        <p:nvSpPr>
          <p:cNvPr id="8" name="ShadowBlobCover"/>
          <p:cNvSpPr/>
          <p:nvPr/>
        </p:nvSpPr>
        <p:spPr>
          <a:xfrm rot="21240000">
            <a:off x="3647700" y="1088156"/>
            <a:ext cx="3142211" cy="244684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8600" dist="63500" dir="2700000" algn="tl" rotWithShape="0">
              <a:srgbClr val="1A2233">
                <a:alpha val="40000"/>
              </a:srgbClr>
            </a:outerShdw>
          </a:effectLst>
        </p:spPr>
        <p:txBody>
          <a:bodyPr/>
          <a:lstStyle/>
          <a:p>
            <a:endParaRPr lang="es-CL"/>
          </a:p>
        </p:txBody>
      </p:sp>
      <p:sp>
        <p:nvSpPr>
          <p:cNvPr id="40" name="Footer"/>
          <p:cNvSpPr/>
          <p:nvPr/>
        </p:nvSpPr>
        <p:spPr>
          <a:xfrm>
            <a:off x="457200" y="4938840"/>
            <a:ext cx="8229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8A94A6"/>
                </a:solidFill>
              </a:rPr>
              <a:t>CÁMARA DE COMERCIO DE SANTIAGO  ·  PROGRAMA DE CUMPLIMIENTO PYME</a:t>
            </a:r>
            <a:endParaRPr lang="en-US" sz="800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0798D211-3FA5-D68E-107F-594391D23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03146">
            <a:off x="3630137" y="1169037"/>
            <a:ext cx="3152954" cy="23716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02920"/>
          </a:xfrm>
          <a:prstGeom prst="rect">
            <a:avLst/>
          </a:prstGeom>
          <a:solidFill>
            <a:srgbClr val="2E8B42"/>
          </a:solidFill>
          <a:ln w="12700">
            <a:solidFill>
              <a:srgbClr val="2E8B42"/>
            </a:solidFill>
            <a:prstDash val="solid"/>
          </a:ln>
        </p:spPr>
        <p:txBody>
          <a:bodyPr/>
          <a:lstStyle/>
          <a:p>
            <a:endParaRPr lang="es-CL" noProof="0" dirty="0"/>
          </a:p>
        </p:txBody>
      </p:sp>
      <p:sp>
        <p:nvSpPr>
          <p:cNvPr id="3" name="Text 1"/>
          <p:cNvSpPr/>
          <p:nvPr/>
        </p:nvSpPr>
        <p:spPr>
          <a:xfrm>
            <a:off x="457200" y="0"/>
            <a:ext cx="8229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s-CL" sz="1000" b="1" kern="0" spc="300" noProof="0" dirty="0">
                <a:solidFill>
                  <a:srgbClr val="FFFFFF"/>
                </a:solidFill>
              </a:rPr>
              <a:t>KIT LEGAL</a:t>
            </a:r>
            <a:endParaRPr lang="es-CL" sz="1000" noProof="0" dirty="0"/>
          </a:p>
        </p:txBody>
      </p:sp>
      <p:sp>
        <p:nvSpPr>
          <p:cNvPr id="5" name="Text 2"/>
          <p:cNvSpPr/>
          <p:nvPr/>
        </p:nvSpPr>
        <p:spPr>
          <a:xfrm>
            <a:off x="457200" y="658368"/>
            <a:ext cx="8229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s-CL" sz="2000" b="1" noProof="0" dirty="0">
                <a:solidFill>
                  <a:srgbClr val="1A3A6B"/>
                </a:solidFill>
              </a:rPr>
              <a:t>Kit Legal Socios </a:t>
            </a:r>
            <a:endParaRPr lang="es-CL" sz="2000" noProof="0" dirty="0"/>
          </a:p>
        </p:txBody>
      </p:sp>
      <p:sp>
        <p:nvSpPr>
          <p:cNvPr id="6" name="Text 3"/>
          <p:cNvSpPr/>
          <p:nvPr/>
        </p:nvSpPr>
        <p:spPr>
          <a:xfrm>
            <a:off x="457200" y="1115568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s-CL" sz="1200" noProof="0" dirty="0">
                <a:solidFill>
                  <a:srgbClr val="8B96A8"/>
                </a:solidFill>
              </a:rPr>
              <a:t>16 documentos listos para implementar, organizados en 3 capítulos</a:t>
            </a:r>
            <a:endParaRPr lang="es-CL" sz="1200" noProof="0" dirty="0"/>
          </a:p>
        </p:txBody>
      </p:sp>
      <p:sp>
        <p:nvSpPr>
          <p:cNvPr id="7" name="Shape 4"/>
          <p:cNvSpPr/>
          <p:nvPr/>
        </p:nvSpPr>
        <p:spPr>
          <a:xfrm>
            <a:off x="457200" y="1572768"/>
            <a:ext cx="2651760" cy="3063240"/>
          </a:xfrm>
          <a:prstGeom prst="roundRect">
            <a:avLst>
              <a:gd name="adj" fmla="val 4138"/>
            </a:avLst>
          </a:prstGeom>
          <a:solidFill>
            <a:srgbClr val="F4F6FA"/>
          </a:solidFill>
          <a:ln w="12700">
            <a:solidFill>
              <a:srgbClr val="E0E6EF"/>
            </a:solidFill>
            <a:prstDash val="solid"/>
          </a:ln>
          <a:effectLst>
            <a:outerShdw blurRad="101600" dist="254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s-CL" noProof="0" dirty="0"/>
          </a:p>
        </p:txBody>
      </p:sp>
      <p:sp>
        <p:nvSpPr>
          <p:cNvPr id="8" name="Shape 5"/>
          <p:cNvSpPr/>
          <p:nvPr/>
        </p:nvSpPr>
        <p:spPr>
          <a:xfrm>
            <a:off x="457200" y="1572768"/>
            <a:ext cx="2651760" cy="731520"/>
          </a:xfrm>
          <a:prstGeom prst="roundRect">
            <a:avLst>
              <a:gd name="adj" fmla="val 15000"/>
            </a:avLst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</p:spPr>
        <p:txBody>
          <a:bodyPr/>
          <a:lstStyle/>
          <a:p>
            <a:endParaRPr lang="es-CL" noProof="0" dirty="0"/>
          </a:p>
        </p:txBody>
      </p:sp>
      <p:sp>
        <p:nvSpPr>
          <p:cNvPr id="10" name="Text 6"/>
          <p:cNvSpPr/>
          <p:nvPr/>
        </p:nvSpPr>
        <p:spPr>
          <a:xfrm>
            <a:off x="1097280" y="1682496"/>
            <a:ext cx="187452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s-CL" sz="1300" b="1" noProof="0" dirty="0">
                <a:solidFill>
                  <a:srgbClr val="FFFFFF"/>
                </a:solidFill>
              </a:rPr>
              <a:t>Kit complementario</a:t>
            </a:r>
            <a:endParaRPr lang="es-CL" sz="1300" noProof="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" y="2404872"/>
            <a:ext cx="228600" cy="228600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12" name="Text 7"/>
          <p:cNvSpPr/>
          <p:nvPr/>
        </p:nvSpPr>
        <p:spPr>
          <a:xfrm>
            <a:off x="896112" y="2350008"/>
            <a:ext cx="21031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8000"/>
              </a:lnSpc>
            </a:pPr>
            <a:r>
              <a:rPr lang="es-CL" sz="1100" noProof="0" dirty="0">
                <a:solidFill>
                  <a:srgbClr val="1B24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Bases de Licitud y Semáforo de Cumplimiento</a:t>
            </a:r>
            <a:endParaRPr lang="es-CL" sz="1100" noProof="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" y="3026664"/>
            <a:ext cx="228600" cy="228600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14" name="Text 8"/>
          <p:cNvSpPr/>
          <p:nvPr/>
        </p:nvSpPr>
        <p:spPr>
          <a:xfrm>
            <a:off x="896112" y="2971800"/>
            <a:ext cx="21031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8000"/>
              </a:lnSpc>
            </a:pPr>
            <a:r>
              <a:rPr lang="es-CL" sz="1100" noProof="0" dirty="0">
                <a:solidFill>
                  <a:srgbClr val="1B24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Registro de Actividades de Tratamiento (RAT) Simplificado</a:t>
            </a:r>
            <a:endParaRPr lang="es-CL" sz="1100" noProof="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" y="3648456"/>
            <a:ext cx="228600" cy="228600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16" name="Text 9"/>
          <p:cNvSpPr/>
          <p:nvPr/>
        </p:nvSpPr>
        <p:spPr>
          <a:xfrm>
            <a:off x="896112" y="3593592"/>
            <a:ext cx="21031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8000"/>
              </a:lnSpc>
            </a:pPr>
            <a:r>
              <a:rPr lang="es-CL" sz="1100" noProof="0" dirty="0">
                <a:solidFill>
                  <a:srgbClr val="1B24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Consentimiento Informado</a:t>
            </a:r>
            <a:endParaRPr lang="es-CL" sz="1100" noProof="0" dirty="0"/>
          </a:p>
        </p:txBody>
      </p:sp>
      <p:sp>
        <p:nvSpPr>
          <p:cNvPr id="329184017" name="ColBg"/>
          <p:cNvSpPr/>
          <p:nvPr/>
        </p:nvSpPr>
        <p:spPr>
          <a:xfrm>
            <a:off x="3291840" y="1572768"/>
            <a:ext cx="2651760" cy="3063240"/>
          </a:xfrm>
          <a:prstGeom prst="roundRect">
            <a:avLst>
              <a:gd name="adj" fmla="val 4138"/>
            </a:avLst>
          </a:prstGeom>
          <a:solidFill>
            <a:srgbClr val="F4F6FA"/>
          </a:solidFill>
          <a:ln w="12700">
            <a:solidFill>
              <a:srgbClr val="E0E6EF"/>
            </a:solidFill>
            <a:prstDash val="solid"/>
          </a:ln>
          <a:effectLst>
            <a:outerShdw blurRad="101600" dist="254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s-CL" noProof="0" dirty="0"/>
          </a:p>
        </p:txBody>
      </p:sp>
      <p:sp>
        <p:nvSpPr>
          <p:cNvPr id="329184018" name="ColHeader"/>
          <p:cNvSpPr/>
          <p:nvPr/>
        </p:nvSpPr>
        <p:spPr>
          <a:xfrm>
            <a:off x="3291840" y="1572768"/>
            <a:ext cx="2651760" cy="731520"/>
          </a:xfrm>
          <a:prstGeom prst="roundRect">
            <a:avLst>
              <a:gd name="adj" fmla="val 15000"/>
            </a:avLst>
          </a:prstGeom>
          <a:solidFill>
            <a:srgbClr val="0D7377"/>
          </a:solidFill>
          <a:ln w="12700">
            <a:solidFill>
              <a:srgbClr val="0D7377"/>
            </a:solidFill>
            <a:prstDash val="solid"/>
          </a:ln>
        </p:spPr>
        <p:txBody>
          <a:bodyPr/>
          <a:lstStyle/>
          <a:p>
            <a:endParaRPr lang="es-CL" noProof="0" dirty="0"/>
          </a:p>
        </p:txBody>
      </p:sp>
      <p:pic>
        <p:nvPicPr>
          <p:cNvPr id="329184019" name="HeaderIcon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3700" y="1673352"/>
            <a:ext cx="457200" cy="457200"/>
          </a:xfrm>
          <a:prstGeom prst="rect">
            <a:avLst/>
          </a:prstGeom>
        </p:spPr>
      </p:pic>
      <p:sp>
        <p:nvSpPr>
          <p:cNvPr id="329184020" name="HeaderText"/>
          <p:cNvSpPr/>
          <p:nvPr/>
        </p:nvSpPr>
        <p:spPr>
          <a:xfrm>
            <a:off x="3931200" y="1682496"/>
            <a:ext cx="187452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s-CL" sz="1300" b="1" noProof="0" dirty="0">
                <a:solidFill>
                  <a:srgbClr val="FFFFFF"/>
                </a:solidFill>
              </a:rPr>
              <a:t>Cláusulas Contractuales</a:t>
            </a:r>
            <a:endParaRPr lang="es-CL" sz="1300" noProof="0" dirty="0"/>
          </a:p>
        </p:txBody>
      </p:sp>
      <p:pic>
        <p:nvPicPr>
          <p:cNvPr id="329184030" name="ItemIcon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2372520"/>
            <a:ext cx="155000" cy="155000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329184031" name="ItemText0"/>
          <p:cNvSpPr/>
          <p:nvPr/>
        </p:nvSpPr>
        <p:spPr>
          <a:xfrm>
            <a:off x="3655120" y="2304288"/>
            <a:ext cx="2151320" cy="2914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s-CL" sz="750" noProof="0" dirty="0">
                <a:solidFill>
                  <a:srgbClr val="1B2433"/>
                </a:solidFill>
              </a:rPr>
              <a:t>Anexo de Adecuación a la Ley N.º 21.719</a:t>
            </a:r>
            <a:endParaRPr lang="es-CL" sz="750" noProof="0" dirty="0"/>
          </a:p>
        </p:txBody>
      </p:sp>
      <p:pic>
        <p:nvPicPr>
          <p:cNvPr id="329184032" name="ItemIcon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2663985"/>
            <a:ext cx="155000" cy="155000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329184033" name="ItemText1"/>
          <p:cNvSpPr/>
          <p:nvPr/>
        </p:nvSpPr>
        <p:spPr>
          <a:xfrm>
            <a:off x="3655120" y="2595753"/>
            <a:ext cx="2151320" cy="2914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s-CL" sz="750" noProof="0" dirty="0">
                <a:solidFill>
                  <a:srgbClr val="1B2433"/>
                </a:solidFill>
              </a:rPr>
              <a:t>Cláusula Tipo — PYME Responsable</a:t>
            </a:r>
            <a:endParaRPr lang="es-CL" sz="750" noProof="0" dirty="0"/>
          </a:p>
        </p:txBody>
      </p:sp>
      <p:pic>
        <p:nvPicPr>
          <p:cNvPr id="329184034" name="ItemIcon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2955450"/>
            <a:ext cx="155000" cy="155000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329184035" name="ItemText2"/>
          <p:cNvSpPr/>
          <p:nvPr/>
        </p:nvSpPr>
        <p:spPr>
          <a:xfrm>
            <a:off x="3655120" y="2887218"/>
            <a:ext cx="2151320" cy="2914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s-CL" sz="750" noProof="0" dirty="0">
                <a:solidFill>
                  <a:srgbClr val="1B2433"/>
                </a:solidFill>
              </a:rPr>
              <a:t>Cláusula Tipo — PYME Encargado</a:t>
            </a:r>
            <a:endParaRPr lang="es-CL" sz="750" noProof="0" dirty="0"/>
          </a:p>
        </p:txBody>
      </p:sp>
      <p:pic>
        <p:nvPicPr>
          <p:cNvPr id="329184036" name="ItemIcon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246915"/>
            <a:ext cx="155000" cy="155000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329184037" name="ItemText3"/>
          <p:cNvSpPr/>
          <p:nvPr/>
        </p:nvSpPr>
        <p:spPr>
          <a:xfrm>
            <a:off x="3655120" y="3178683"/>
            <a:ext cx="2151320" cy="2914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s-CL" sz="750" noProof="0" dirty="0">
                <a:solidFill>
                  <a:srgbClr val="1B2433"/>
                </a:solidFill>
              </a:rPr>
              <a:t>Cláusulas Proveedor / Responsable</a:t>
            </a:r>
            <a:endParaRPr lang="es-CL" sz="750" noProof="0" dirty="0"/>
          </a:p>
        </p:txBody>
      </p:sp>
      <p:pic>
        <p:nvPicPr>
          <p:cNvPr id="329184038" name="ItemIcon4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538380"/>
            <a:ext cx="155000" cy="155000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329184039" name="ItemText4"/>
          <p:cNvSpPr/>
          <p:nvPr/>
        </p:nvSpPr>
        <p:spPr>
          <a:xfrm>
            <a:off x="3655120" y="3470148"/>
            <a:ext cx="2151320" cy="2914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s-CL" sz="750" noProof="0" dirty="0">
                <a:solidFill>
                  <a:srgbClr val="1B2433"/>
                </a:solidFill>
              </a:rPr>
              <a:t>Cláusula para Contrato de Trabajo</a:t>
            </a:r>
            <a:endParaRPr lang="es-CL" sz="750" noProof="0" dirty="0"/>
          </a:p>
        </p:txBody>
      </p:sp>
      <p:pic>
        <p:nvPicPr>
          <p:cNvPr id="329184040" name="ItemIcon5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829845"/>
            <a:ext cx="155000" cy="155000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329184041" name="ItemText5"/>
          <p:cNvSpPr/>
          <p:nvPr/>
        </p:nvSpPr>
        <p:spPr>
          <a:xfrm>
            <a:off x="3655120" y="3761613"/>
            <a:ext cx="2151320" cy="2914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s-CL" sz="750" noProof="0" dirty="0">
                <a:solidFill>
                  <a:srgbClr val="1B2433"/>
                </a:solidFill>
              </a:rPr>
              <a:t>Cláusula de Confidencialidad de Datos</a:t>
            </a:r>
            <a:endParaRPr lang="es-CL" sz="750" noProof="0" dirty="0"/>
          </a:p>
        </p:txBody>
      </p:sp>
      <p:pic>
        <p:nvPicPr>
          <p:cNvPr id="329184042" name="ItemIcon6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4121310"/>
            <a:ext cx="155000" cy="155000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329184043" name="ItemText6"/>
          <p:cNvSpPr/>
          <p:nvPr/>
        </p:nvSpPr>
        <p:spPr>
          <a:xfrm>
            <a:off x="3655120" y="4053078"/>
            <a:ext cx="2151320" cy="2914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s-CL" sz="750" noProof="0" dirty="0">
                <a:solidFill>
                  <a:srgbClr val="1B2433"/>
                </a:solidFill>
              </a:rPr>
              <a:t>Cláusula para RIOHS</a:t>
            </a:r>
            <a:endParaRPr lang="es-CL" sz="750" noProof="0" dirty="0"/>
          </a:p>
        </p:txBody>
      </p:sp>
      <p:pic>
        <p:nvPicPr>
          <p:cNvPr id="329184044" name="ItemIcon7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4412775"/>
            <a:ext cx="155000" cy="155000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329184045" name="ItemText7"/>
          <p:cNvSpPr/>
          <p:nvPr/>
        </p:nvSpPr>
        <p:spPr>
          <a:xfrm>
            <a:off x="3655120" y="4344543"/>
            <a:ext cx="2151320" cy="2914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s-CL" sz="750" noProof="0" dirty="0">
                <a:solidFill>
                  <a:srgbClr val="1B2433"/>
                </a:solidFill>
              </a:rPr>
              <a:t>Cláusulas de Adecuación — Políticas Internas</a:t>
            </a:r>
            <a:endParaRPr lang="es-CL" sz="750" noProof="0" dirty="0"/>
          </a:p>
        </p:txBody>
      </p:sp>
      <p:sp>
        <p:nvSpPr>
          <p:cNvPr id="612648017" name="ColBg"/>
          <p:cNvSpPr/>
          <p:nvPr/>
        </p:nvSpPr>
        <p:spPr>
          <a:xfrm>
            <a:off x="6126480" y="1568196"/>
            <a:ext cx="2651760" cy="3063240"/>
          </a:xfrm>
          <a:prstGeom prst="roundRect">
            <a:avLst>
              <a:gd name="adj" fmla="val 4138"/>
            </a:avLst>
          </a:prstGeom>
          <a:solidFill>
            <a:srgbClr val="F4F6FA"/>
          </a:solidFill>
          <a:ln w="12700">
            <a:solidFill>
              <a:srgbClr val="E0E6EF"/>
            </a:solidFill>
            <a:prstDash val="solid"/>
          </a:ln>
          <a:effectLst>
            <a:outerShdw blurRad="101600" dist="254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s-CL" noProof="0" dirty="0"/>
          </a:p>
        </p:txBody>
      </p:sp>
      <p:sp>
        <p:nvSpPr>
          <p:cNvPr id="612648018" name="ColHeader"/>
          <p:cNvSpPr/>
          <p:nvPr/>
        </p:nvSpPr>
        <p:spPr>
          <a:xfrm>
            <a:off x="6126480" y="1568196"/>
            <a:ext cx="2651760" cy="731520"/>
          </a:xfrm>
          <a:prstGeom prst="roundRect">
            <a:avLst>
              <a:gd name="adj" fmla="val 15000"/>
            </a:avLst>
          </a:prstGeom>
          <a:solidFill>
            <a:srgbClr val="2E8B42"/>
          </a:solidFill>
          <a:ln w="12700">
            <a:solidFill>
              <a:srgbClr val="2E8B42"/>
            </a:solidFill>
            <a:prstDash val="solid"/>
          </a:ln>
        </p:spPr>
        <p:txBody>
          <a:bodyPr/>
          <a:lstStyle/>
          <a:p>
            <a:endParaRPr lang="es-CL" noProof="0" dirty="0"/>
          </a:p>
        </p:txBody>
      </p:sp>
      <p:pic>
        <p:nvPicPr>
          <p:cNvPr id="612648019" name="HeaderIcon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8340" y="1668780"/>
            <a:ext cx="457200" cy="457200"/>
          </a:xfrm>
          <a:prstGeom prst="rect">
            <a:avLst/>
          </a:prstGeom>
        </p:spPr>
      </p:pic>
      <p:sp>
        <p:nvSpPr>
          <p:cNvPr id="612648020" name="HeaderText"/>
          <p:cNvSpPr/>
          <p:nvPr/>
        </p:nvSpPr>
        <p:spPr>
          <a:xfrm>
            <a:off x="6765840" y="1677924"/>
            <a:ext cx="187452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s-CL" sz="1300" b="1" noProof="0" dirty="0">
                <a:solidFill>
                  <a:srgbClr val="FFFFFF"/>
                </a:solidFill>
              </a:rPr>
              <a:t>Gobernanza de Datos</a:t>
            </a:r>
            <a:endParaRPr lang="es-CL" sz="1300" noProof="0" dirty="0"/>
          </a:p>
        </p:txBody>
      </p:sp>
      <p:pic>
        <p:nvPicPr>
          <p:cNvPr id="612648030" name="ItemIcon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640" y="2418588"/>
            <a:ext cx="228600" cy="228600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612648031" name="ItemText0"/>
          <p:cNvSpPr/>
          <p:nvPr/>
        </p:nvSpPr>
        <p:spPr>
          <a:xfrm>
            <a:off x="6563360" y="2299716"/>
            <a:ext cx="2077720" cy="466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s-CL" sz="1050" noProof="0" dirty="0">
                <a:solidFill>
                  <a:srgbClr val="1B2433"/>
                </a:solidFill>
              </a:rPr>
              <a:t>Acta de Constitución del Proyecto</a:t>
            </a:r>
            <a:endParaRPr lang="es-CL" sz="1050" noProof="0" dirty="0"/>
          </a:p>
        </p:txBody>
      </p:sp>
      <p:pic>
        <p:nvPicPr>
          <p:cNvPr id="612648032" name="ItemIcon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640" y="2884932"/>
            <a:ext cx="228600" cy="228600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612648033" name="ItemText1"/>
          <p:cNvSpPr/>
          <p:nvPr/>
        </p:nvSpPr>
        <p:spPr>
          <a:xfrm>
            <a:off x="6563360" y="2766060"/>
            <a:ext cx="2077720" cy="466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s-CL" sz="1050" noProof="0" dirty="0">
                <a:solidFill>
                  <a:srgbClr val="1B2433"/>
                </a:solidFill>
              </a:rPr>
              <a:t>Marco de Gobernanza en Protección de Datos</a:t>
            </a:r>
            <a:endParaRPr lang="es-CL" sz="1050" noProof="0" dirty="0"/>
          </a:p>
        </p:txBody>
      </p:sp>
      <p:pic>
        <p:nvPicPr>
          <p:cNvPr id="612648034" name="ItemIcon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640" y="3351276"/>
            <a:ext cx="228600" cy="228600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612648035" name="ItemText2"/>
          <p:cNvSpPr/>
          <p:nvPr/>
        </p:nvSpPr>
        <p:spPr>
          <a:xfrm>
            <a:off x="6563360" y="3232404"/>
            <a:ext cx="2077720" cy="466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s-CL" sz="1050" noProof="0" dirty="0">
                <a:solidFill>
                  <a:srgbClr val="1B2433"/>
                </a:solidFill>
              </a:rPr>
              <a:t>Política de Protección y Tratamiento de Datos</a:t>
            </a:r>
            <a:endParaRPr lang="es-CL" sz="1050" noProof="0" dirty="0"/>
          </a:p>
        </p:txBody>
      </p:sp>
      <p:pic>
        <p:nvPicPr>
          <p:cNvPr id="612648036" name="ItemIcon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640" y="3817620"/>
            <a:ext cx="228600" cy="228600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612648037" name="ItemText3"/>
          <p:cNvSpPr/>
          <p:nvPr/>
        </p:nvSpPr>
        <p:spPr>
          <a:xfrm>
            <a:off x="6563360" y="3698748"/>
            <a:ext cx="2077720" cy="466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s-CL" sz="1050" noProof="0" dirty="0">
                <a:solidFill>
                  <a:srgbClr val="1B2433"/>
                </a:solidFill>
              </a:rPr>
              <a:t>Política de Privacidad</a:t>
            </a:r>
            <a:endParaRPr lang="es-CL" sz="1050" noProof="0" dirty="0"/>
          </a:p>
        </p:txBody>
      </p:sp>
      <p:pic>
        <p:nvPicPr>
          <p:cNvPr id="612648038" name="ItemIcon4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640" y="4283964"/>
            <a:ext cx="228600" cy="228600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612648039" name="ItemText4"/>
          <p:cNvSpPr/>
          <p:nvPr/>
        </p:nvSpPr>
        <p:spPr>
          <a:xfrm>
            <a:off x="6563360" y="4165092"/>
            <a:ext cx="2077720" cy="466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s-CL" sz="1050" noProof="0" dirty="0">
                <a:solidFill>
                  <a:srgbClr val="1B2433"/>
                </a:solidFill>
              </a:rPr>
              <a:t>Términos y Condiciones del Sitio Web</a:t>
            </a:r>
            <a:endParaRPr lang="es-CL" sz="1050" noProof="0" dirty="0"/>
          </a:p>
        </p:txBody>
      </p:sp>
      <p:sp>
        <p:nvSpPr>
          <p:cNvPr id="37" name="Shape 22"/>
          <p:cNvSpPr/>
          <p:nvPr/>
        </p:nvSpPr>
        <p:spPr>
          <a:xfrm>
            <a:off x="457200" y="4773168"/>
            <a:ext cx="8229600" cy="256032"/>
          </a:xfrm>
          <a:prstGeom prst="roundRect">
            <a:avLst>
              <a:gd name="adj" fmla="val 28571"/>
            </a:avLst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</p:spPr>
        <p:txBody>
          <a:bodyPr/>
          <a:lstStyle/>
          <a:p>
            <a:endParaRPr lang="es-CL" noProof="0" dirty="0"/>
          </a:p>
        </p:txBody>
      </p:sp>
      <p:sp>
        <p:nvSpPr>
          <p:cNvPr id="38" name="Text 23"/>
          <p:cNvSpPr/>
          <p:nvPr/>
        </p:nvSpPr>
        <p:spPr>
          <a:xfrm>
            <a:off x="457200" y="477316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s-CL" sz="1000" b="1" noProof="0" dirty="0">
                <a:solidFill>
                  <a:srgbClr val="00C472"/>
                </a:solidFill>
              </a:rPr>
              <a:t>✓  Plantillas editables, listas para implementar</a:t>
            </a:r>
            <a:endParaRPr lang="es-CL" sz="1000" noProof="0" dirty="0"/>
          </a:p>
        </p:txBody>
      </p:sp>
      <p:pic>
        <p:nvPicPr>
          <p:cNvPr id="39" name="Image 1" descr="preencoded.png">
            <a:extLst>
              <a:ext uri="{FF2B5EF4-FFF2-40B4-BE49-F238E27FC236}">
                <a16:creationId xmlns:a16="http://schemas.microsoft.com/office/drawing/2014/main" id="{A4431CB0-166B-C011-92C8-B396533C7A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6140" y="169164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368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Bar"/>
          <p:cNvSpPr/>
          <p:nvPr/>
        </p:nvSpPr>
        <p:spPr>
          <a:xfrm>
            <a:off x="0" y="0"/>
            <a:ext cx="9144000" cy="502920"/>
          </a:xfrm>
          <a:prstGeom prst="rect">
            <a:avLst/>
          </a:prstGeom>
          <a:solidFill>
            <a:srgbClr val="0D7377"/>
          </a:solidFill>
          <a:ln w="12700">
            <a:solidFill>
              <a:srgbClr val="0D7377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Kicker"/>
          <p:cNvSpPr/>
          <p:nvPr/>
        </p:nvSpPr>
        <p:spPr>
          <a:xfrm>
            <a:off x="457200" y="0"/>
            <a:ext cx="8229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KIT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"/>
          <p:cNvSpPr/>
          <p:nvPr/>
        </p:nvSpPr>
        <p:spPr>
          <a:xfrm>
            <a:off x="457200" y="640080"/>
            <a:ext cx="8229600" cy="5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52A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Deja de Partir de Cero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Subtitle"/>
          <p:cNvSpPr/>
          <p:nvPr/>
        </p:nvSpPr>
        <p:spPr>
          <a:xfrm>
            <a:off x="457200" y="1120000"/>
            <a:ext cx="82296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6B8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 documentos reales, listos para adaptar — no plantillas genéricas de internet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BenCard0"/>
          <p:cNvSpPr/>
          <p:nvPr/>
        </p:nvSpPr>
        <p:spPr>
          <a:xfrm>
            <a:off x="457200" y="1550000"/>
            <a:ext cx="1980000" cy="205000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2700">
            <a:solidFill>
              <a:srgbClr val="E0E6EF"/>
            </a:solidFill>
          </a:ln>
          <a:effectLst>
            <a:outerShdw blurRad="101600" dist="254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BenBar0"/>
          <p:cNvSpPr/>
          <p:nvPr/>
        </p:nvSpPr>
        <p:spPr>
          <a:xfrm>
            <a:off x="457200" y="1550000"/>
            <a:ext cx="1980000" cy="91440"/>
          </a:xfrm>
          <a:prstGeom prst="round2SameRect">
            <a:avLst>
              <a:gd name="adj1" fmla="val 25000"/>
              <a:gd name="adj2" fmla="val 0"/>
            </a:avLst>
          </a:prstGeom>
          <a:solidFill>
            <a:srgbClr val="1A3A6B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BenNum0"/>
          <p:cNvSpPr/>
          <p:nvPr/>
        </p:nvSpPr>
        <p:spPr>
          <a:xfrm>
            <a:off x="594360" y="1778600"/>
            <a:ext cx="500000" cy="500000"/>
          </a:xfrm>
          <a:prstGeom prst="ellipse">
            <a:avLst/>
          </a:prstGeom>
          <a:solidFill>
            <a:srgbClr val="1A3A6B"/>
          </a:solidFill>
          <a:ln>
            <a:noFill/>
          </a:ln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BenTitle0"/>
          <p:cNvSpPr/>
          <p:nvPr/>
        </p:nvSpPr>
        <p:spPr>
          <a:xfrm>
            <a:off x="594360" y="2390000"/>
            <a:ext cx="1705680" cy="5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1" i="0" u="none" strike="noStrike" kern="1200" cap="none" spc="0" normalizeH="0" baseline="0" noProof="0" dirty="0">
                <a:ln>
                  <a:noFill/>
                </a:ln>
                <a:solidFill>
                  <a:srgbClr val="1A3A6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Ahorra Semanas de Trabajo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BenDesc0"/>
          <p:cNvSpPr/>
          <p:nvPr/>
        </p:nvSpPr>
        <p:spPr>
          <a:xfrm>
            <a:off x="594360" y="2970000"/>
            <a:ext cx="1705680" cy="5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0" i="0" u="none" strike="noStrike" kern="1200" cap="none" spc="0" normalizeH="0" baseline="0" noProof="0" dirty="0">
                <a:ln>
                  <a:noFill/>
                </a:ln>
                <a:solidFill>
                  <a:srgbClr val="3A455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 documentos ya redactados, listos para copiar y adaptar — no partes de una hoja en blanco.</a:t>
            </a:r>
            <a:endParaRPr kumimoji="0" lang="en-US" sz="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BenCard1"/>
          <p:cNvSpPr/>
          <p:nvPr/>
        </p:nvSpPr>
        <p:spPr>
          <a:xfrm>
            <a:off x="2533200" y="1550000"/>
            <a:ext cx="1980000" cy="205000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2700">
            <a:solidFill>
              <a:srgbClr val="E0E6EF"/>
            </a:solidFill>
          </a:ln>
          <a:effectLst>
            <a:outerShdw blurRad="101600" dist="254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BenBar1"/>
          <p:cNvSpPr/>
          <p:nvPr/>
        </p:nvSpPr>
        <p:spPr>
          <a:xfrm>
            <a:off x="2533200" y="1550000"/>
            <a:ext cx="1980000" cy="91440"/>
          </a:xfrm>
          <a:prstGeom prst="round2SameRect">
            <a:avLst>
              <a:gd name="adj1" fmla="val 25000"/>
              <a:gd name="adj2" fmla="val 0"/>
            </a:avLst>
          </a:prstGeom>
          <a:solidFill>
            <a:srgbClr val="0D7377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enNum1"/>
          <p:cNvSpPr/>
          <p:nvPr/>
        </p:nvSpPr>
        <p:spPr>
          <a:xfrm>
            <a:off x="2670360" y="1778600"/>
            <a:ext cx="500000" cy="500000"/>
          </a:xfrm>
          <a:prstGeom prst="ellipse">
            <a:avLst/>
          </a:prstGeom>
          <a:solidFill>
            <a:srgbClr val="0D7377"/>
          </a:solidFill>
          <a:ln>
            <a:noFill/>
          </a:ln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BenTitle1"/>
          <p:cNvSpPr/>
          <p:nvPr/>
        </p:nvSpPr>
        <p:spPr>
          <a:xfrm>
            <a:off x="2670360" y="2390000"/>
            <a:ext cx="1705680" cy="5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1" i="0" u="none" strike="noStrike" kern="1200" cap="none" spc="0" normalizeH="0" baseline="0" noProof="0" dirty="0">
                <a:ln>
                  <a:noFill/>
                </a:ln>
                <a:solidFill>
                  <a:srgbClr val="0D73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Adapta a tu Empresa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BenDesc1"/>
          <p:cNvSpPr/>
          <p:nvPr/>
        </p:nvSpPr>
        <p:spPr>
          <a:xfrm>
            <a:off x="2670360" y="2970000"/>
            <a:ext cx="1705680" cy="5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0" i="0" u="none" strike="noStrike" kern="1200" cap="none" spc="0" normalizeH="0" baseline="0" noProof="0" dirty="0">
                <a:ln>
                  <a:noFill/>
                </a:ln>
                <a:solidFill>
                  <a:srgbClr val="3A455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Cada cláusula clave viene en 3 niveles — Robusta, Media y Simple — según tu tamaño y riesgo.</a:t>
            </a:r>
            <a:endParaRPr kumimoji="0" lang="en-US" sz="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BenCard2"/>
          <p:cNvSpPr/>
          <p:nvPr/>
        </p:nvSpPr>
        <p:spPr>
          <a:xfrm>
            <a:off x="4609200" y="1550000"/>
            <a:ext cx="1980000" cy="205000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2700">
            <a:solidFill>
              <a:srgbClr val="E0E6EF"/>
            </a:solidFill>
          </a:ln>
          <a:effectLst>
            <a:outerShdw blurRad="101600" dist="254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BenBar2"/>
          <p:cNvSpPr/>
          <p:nvPr/>
        </p:nvSpPr>
        <p:spPr>
          <a:xfrm>
            <a:off x="4609200" y="1550000"/>
            <a:ext cx="1980000" cy="91440"/>
          </a:xfrm>
          <a:prstGeom prst="round2SameRect">
            <a:avLst>
              <a:gd name="adj1" fmla="val 25000"/>
              <a:gd name="adj2" fmla="val 0"/>
            </a:avLst>
          </a:prstGeom>
          <a:solidFill>
            <a:srgbClr val="2E8B42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BenNum2"/>
          <p:cNvSpPr/>
          <p:nvPr/>
        </p:nvSpPr>
        <p:spPr>
          <a:xfrm>
            <a:off x="4746360" y="1778600"/>
            <a:ext cx="500000" cy="500000"/>
          </a:xfrm>
          <a:prstGeom prst="ellipse">
            <a:avLst/>
          </a:prstGeom>
          <a:solidFill>
            <a:srgbClr val="2E8B42"/>
          </a:solidFill>
          <a:ln>
            <a:noFill/>
          </a:ln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BenTitle2"/>
          <p:cNvSpPr/>
          <p:nvPr/>
        </p:nvSpPr>
        <p:spPr>
          <a:xfrm>
            <a:off x="4746360" y="2390000"/>
            <a:ext cx="1705680" cy="5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1" i="0" u="none" strike="noStrike" kern="1200" cap="none" spc="0" normalizeH="0" baseline="0" noProof="0" dirty="0">
                <a:ln>
                  <a:noFill/>
                </a:ln>
                <a:solidFill>
                  <a:srgbClr val="2E8B4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 Evidencia Real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BenDesc2"/>
          <p:cNvSpPr/>
          <p:nvPr/>
        </p:nvSpPr>
        <p:spPr>
          <a:xfrm>
            <a:off x="4746360" y="2970000"/>
            <a:ext cx="1705680" cy="5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0" i="0" u="none" strike="noStrike" kern="1200" cap="none" spc="0" normalizeH="0" baseline="0" noProof="0" dirty="0">
                <a:ln>
                  <a:noFill/>
                </a:ln>
                <a:solidFill>
                  <a:srgbClr val="3A455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RAT, Semáforo de Cumplimiento y Consentimiento Informado, listos para mostrar ante una fiscalización.</a:t>
            </a:r>
            <a:endParaRPr kumimoji="0" lang="en-US" sz="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BenCard3"/>
          <p:cNvSpPr/>
          <p:nvPr/>
        </p:nvSpPr>
        <p:spPr>
          <a:xfrm>
            <a:off x="6685200" y="1550000"/>
            <a:ext cx="1980000" cy="205000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2700">
            <a:solidFill>
              <a:srgbClr val="E0E6EF"/>
            </a:solidFill>
          </a:ln>
          <a:effectLst>
            <a:outerShdw blurRad="101600" dist="254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BenBar3"/>
          <p:cNvSpPr/>
          <p:nvPr/>
        </p:nvSpPr>
        <p:spPr>
          <a:xfrm>
            <a:off x="6685200" y="1550000"/>
            <a:ext cx="1980000" cy="91440"/>
          </a:xfrm>
          <a:prstGeom prst="round2SameRect">
            <a:avLst>
              <a:gd name="adj1" fmla="val 25000"/>
              <a:gd name="adj2" fmla="val 0"/>
            </a:avLst>
          </a:prstGeom>
          <a:solidFill>
            <a:srgbClr val="152A52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BenNum3"/>
          <p:cNvSpPr/>
          <p:nvPr/>
        </p:nvSpPr>
        <p:spPr>
          <a:xfrm>
            <a:off x="6822360" y="1778600"/>
            <a:ext cx="500000" cy="500000"/>
          </a:xfrm>
          <a:prstGeom prst="ellipse">
            <a:avLst/>
          </a:prstGeom>
          <a:solidFill>
            <a:srgbClr val="152A52"/>
          </a:solidFill>
          <a:ln>
            <a:noFill/>
          </a:ln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BenTitle3"/>
          <p:cNvSpPr/>
          <p:nvPr/>
        </p:nvSpPr>
        <p:spPr>
          <a:xfrm>
            <a:off x="6822360" y="2390000"/>
            <a:ext cx="1705680" cy="5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1" i="0" u="none" strike="noStrike" kern="1200" cap="none" spc="0" normalizeH="0" baseline="0" noProof="0" dirty="0">
                <a:ln>
                  <a:noFill/>
                </a:ln>
                <a:solidFill>
                  <a:srgbClr val="152A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Habla el Idioma de la Ley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BenDesc3"/>
          <p:cNvSpPr/>
          <p:nvPr/>
        </p:nvSpPr>
        <p:spPr>
          <a:xfrm>
            <a:off x="6822360" y="2970000"/>
            <a:ext cx="1705680" cy="5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0" i="0" u="none" strike="noStrike" kern="1200" cap="none" spc="0" normalizeH="0" baseline="0" noProof="0" dirty="0">
                <a:ln>
                  <a:noFill/>
                </a:ln>
                <a:solidFill>
                  <a:srgbClr val="3A455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Elaborado conforme a la Ley N° 19.628 modificada por la Ley N° 21.719 — no una plantilla genérica.</a:t>
            </a:r>
            <a:endParaRPr kumimoji="0" lang="en-US" sz="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Highlight"/>
          <p:cNvSpPr/>
          <p:nvPr/>
        </p:nvSpPr>
        <p:spPr>
          <a:xfrm>
            <a:off x="457200" y="3820000"/>
            <a:ext cx="8229600" cy="880000"/>
          </a:xfrm>
          <a:prstGeom prst="roundRect">
            <a:avLst>
              <a:gd name="adj" fmla="val 6000"/>
            </a:avLst>
          </a:prstGeom>
          <a:solidFill>
            <a:srgbClr val="152A52"/>
          </a:solidFill>
          <a:ln>
            <a:noFill/>
          </a:ln>
        </p:spPr>
        <p:txBody>
          <a:bodyPr wrap="square" lIns="274320" tIns="137160" rIns="274320" bIns="13716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 que normalmente toma semanas de asesoría legal, tu empresa lo tiene listo para adaptar hoy mismo.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"/>
          <p:cNvSpPr/>
          <p:nvPr/>
        </p:nvSpPr>
        <p:spPr>
          <a:xfrm>
            <a:off x="457200" y="4938840"/>
            <a:ext cx="8229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A94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CÁMARA DE COMERCIO DE SANTIAGO  ·  PROGRAMA DE CUMPLIMIENTO PYME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11480" y="288036"/>
            <a:ext cx="79552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685800"/>
            <a:r>
              <a:rPr lang="en-US" sz="2025" b="1" dirty="0">
                <a:solidFill>
                  <a:srgbClr val="152A5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El Kit en Acción: Vista Previa de las Herramientas</a:t>
            </a:r>
            <a:endParaRPr lang="en-US" sz="202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4" name="Text 34"/>
          <p:cNvSpPr/>
          <p:nvPr/>
        </p:nvSpPr>
        <p:spPr>
          <a:xfrm>
            <a:off x="411480" y="4910328"/>
            <a:ext cx="6172200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685800"/>
            <a:r>
              <a:rPr lang="en-US" sz="638" kern="0" spc="38" dirty="0">
                <a:solidFill>
                  <a:srgbClr val="5B6B8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CÁMARA DE COMERCIO DE SANTIAGO  ·  PROGRAMA DE CUMPLIMIENTO PYME</a:t>
            </a:r>
            <a:endParaRPr lang="en-US" sz="63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5" name="Text 35"/>
          <p:cNvSpPr/>
          <p:nvPr/>
        </p:nvSpPr>
        <p:spPr>
          <a:xfrm>
            <a:off x="8387334" y="4910328"/>
            <a:ext cx="342900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defTabSz="685800"/>
            <a:r>
              <a:rPr lang="en-US" sz="638" dirty="0">
                <a:solidFill>
                  <a:srgbClr val="5B6B8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08</a:t>
            </a:r>
            <a:endParaRPr lang="en-US" sz="638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6" name="Picture 2">
            <a:extLst>
              <a:ext uri="{FF2B5EF4-FFF2-40B4-BE49-F238E27FC236}">
                <a16:creationId xmlns:a16="http://schemas.microsoft.com/office/drawing/2014/main" id="{CAA561E9-8F11-A531-942C-7152C2DE3E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503" b="4672"/>
          <a:stretch>
            <a:fillRect/>
          </a:stretch>
        </p:blipFill>
        <p:spPr>
          <a:xfrm>
            <a:off x="411480" y="860758"/>
            <a:ext cx="8268735" cy="3727939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D3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21957E-E200-CF2E-F2BE-C57D09836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F6A68EC2-95AB-6197-A91E-B6DDB8C250B3}"/>
              </a:ext>
            </a:extLst>
          </p:cNvPr>
          <p:cNvSpPr/>
          <p:nvPr/>
        </p:nvSpPr>
        <p:spPr>
          <a:xfrm>
            <a:off x="0" y="0"/>
            <a:ext cx="9144000" cy="502920"/>
          </a:xfrm>
          <a:prstGeom prst="rect">
            <a:avLst/>
          </a:prstGeom>
          <a:solidFill>
            <a:srgbClr val="2E8B42"/>
          </a:solidFill>
          <a:ln w="12700">
            <a:solidFill>
              <a:srgbClr val="2E8B42"/>
            </a:solidFill>
            <a:prstDash val="solid"/>
          </a:ln>
        </p:spPr>
        <p:txBody>
          <a:bodyPr/>
          <a:lstStyle/>
          <a:p>
            <a:endParaRPr lang="es-CL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1449A52B-5971-4DBE-8B38-99337CB6BD90}"/>
              </a:ext>
            </a:extLst>
          </p:cNvPr>
          <p:cNvSpPr/>
          <p:nvPr/>
        </p:nvSpPr>
        <p:spPr>
          <a:xfrm>
            <a:off x="457200" y="0"/>
            <a:ext cx="8229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300" dirty="0">
                <a:solidFill>
                  <a:srgbClr val="FFFFFF"/>
                </a:solidFill>
              </a:rPr>
              <a:t>CIERRE ESTRATÉGICO</a:t>
            </a:r>
            <a:endParaRPr lang="en-US" sz="1000" dirty="0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5013BA80-AB75-351B-C58A-0C3E53430952}"/>
              </a:ext>
            </a:extLst>
          </p:cNvPr>
          <p:cNvSpPr/>
          <p:nvPr/>
        </p:nvSpPr>
        <p:spPr>
          <a:xfrm>
            <a:off x="457200" y="640080"/>
            <a:ext cx="8229600" cy="5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</a:rPr>
              <a:t>Del Cumplimiento a la Confianza Digital</a:t>
            </a:r>
            <a:endParaRPr lang="en-US" sz="2200" dirty="0"/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D1B3D019-5D5A-C1AB-2601-ED86DADDE4DA}"/>
              </a:ext>
            </a:extLst>
          </p:cNvPr>
          <p:cNvSpPr/>
          <p:nvPr/>
        </p:nvSpPr>
        <p:spPr>
          <a:xfrm>
            <a:off x="457200" y="1150000"/>
            <a:ext cx="4300000" cy="10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00" dirty="0">
                <a:solidFill>
                  <a:srgbClr val="D7DEEA"/>
                </a:solidFill>
              </a:rPr>
              <a:t>La adecuación a la Ley N° 21.719 no consiste únicamente en evitar sanciones. Consiste en construir relaciones de confianza con clientes, trabajadores, proveedores y socios comerciales.</a:t>
            </a:r>
            <a:endParaRPr lang="en-US" sz="1200" dirty="0"/>
          </a:p>
        </p:txBody>
      </p:sp>
      <p:sp>
        <p:nvSpPr>
          <p:cNvPr id="6" name="Bullet List">
            <a:extLst>
              <a:ext uri="{FF2B5EF4-FFF2-40B4-BE49-F238E27FC236}">
                <a16:creationId xmlns:a16="http://schemas.microsoft.com/office/drawing/2014/main" id="{59D3C5E1-27F9-16C7-5B60-3278D8D5882E}"/>
              </a:ext>
            </a:extLst>
          </p:cNvPr>
          <p:cNvSpPr/>
          <p:nvPr/>
        </p:nvSpPr>
        <p:spPr>
          <a:xfrm>
            <a:off x="457200" y="2350000"/>
            <a:ext cx="4300000" cy="19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28600" indent="-228600">
              <a:buFont typeface="Arial"/>
              <a:buChar char="•"/>
            </a:pPr>
            <a:r>
              <a:rPr lang="en-US" sz="1250" b="1" dirty="0">
                <a:solidFill>
                  <a:srgbClr val="FFFFFF"/>
                </a:solidFill>
              </a:rPr>
              <a:t>Más transparencia</a:t>
            </a:r>
          </a:p>
          <a:p>
            <a:pPr marL="228600" indent="-228600">
              <a:buFont typeface="Arial"/>
              <a:buChar char="•"/>
            </a:pPr>
            <a:r>
              <a:rPr lang="en-US" sz="1250" b="1" dirty="0">
                <a:solidFill>
                  <a:srgbClr val="FFFFFF"/>
                </a:solidFill>
              </a:rPr>
              <a:t>Más confianza</a:t>
            </a:r>
          </a:p>
          <a:p>
            <a:pPr marL="228600" indent="-228600">
              <a:buFont typeface="Arial"/>
              <a:buChar char="•"/>
            </a:pPr>
            <a:r>
              <a:rPr lang="en-US" sz="1250" b="1" dirty="0">
                <a:solidFill>
                  <a:srgbClr val="FFFFFF"/>
                </a:solidFill>
              </a:rPr>
              <a:t>Menos riesgos</a:t>
            </a:r>
          </a:p>
          <a:p>
            <a:pPr marL="228600" indent="-228600">
              <a:buFont typeface="Arial"/>
              <a:buChar char="•"/>
            </a:pPr>
            <a:r>
              <a:rPr lang="en-US" sz="1250" b="1" dirty="0">
                <a:solidFill>
                  <a:srgbClr val="FFFFFF"/>
                </a:solidFill>
              </a:rPr>
              <a:t>Mejor reputación</a:t>
            </a:r>
          </a:p>
          <a:p>
            <a:pPr marL="228600" indent="-228600">
              <a:buFont typeface="Arial"/>
              <a:buChar char="•"/>
            </a:pPr>
            <a:r>
              <a:rPr lang="en-US" sz="1250" b="1" dirty="0">
                <a:solidFill>
                  <a:srgbClr val="FFFFFF"/>
                </a:solidFill>
              </a:rPr>
              <a:t>Mayor competitividad</a:t>
            </a:r>
            <a:endParaRPr lang="en-US" sz="1250" dirty="0"/>
          </a:p>
        </p:txBody>
      </p:sp>
      <p:sp>
        <p:nvSpPr>
          <p:cNvPr id="7" name="Closing Line">
            <a:extLst>
              <a:ext uri="{FF2B5EF4-FFF2-40B4-BE49-F238E27FC236}">
                <a16:creationId xmlns:a16="http://schemas.microsoft.com/office/drawing/2014/main" id="{83BFE627-B562-7192-BF85-77C864EE6806}"/>
              </a:ext>
            </a:extLst>
          </p:cNvPr>
          <p:cNvSpPr/>
          <p:nvPr/>
        </p:nvSpPr>
        <p:spPr>
          <a:xfrm>
            <a:off x="457200" y="4380000"/>
            <a:ext cx="8229600" cy="5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b="1" i="1" dirty="0">
                <a:solidFill>
                  <a:srgbClr val="8FE3A6"/>
                </a:solidFill>
              </a:rPr>
              <a:t>Las empresas que pueden demostrar cumplimiento serán las empresas que generarán mayor confianza en la economía digital.</a:t>
            </a:r>
            <a:endParaRPr lang="en-US" sz="125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BCE76CF-5898-1911-AC5E-B277A9803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" y="0"/>
            <a:ext cx="913914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95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A3A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57200" y="274320"/>
            <a:ext cx="64008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 err="1">
                <a:solidFill>
                  <a:srgbClr val="FFFFFF"/>
                </a:solidFill>
              </a:rPr>
              <a:t>Beneficios</a:t>
            </a:r>
            <a:r>
              <a:rPr lang="en-US" sz="2600" b="1" dirty="0">
                <a:solidFill>
                  <a:srgbClr val="FFFFFF"/>
                </a:solidFill>
              </a:rPr>
              <a:t> </a:t>
            </a:r>
            <a:r>
              <a:rPr lang="en-US" sz="2600" b="1" dirty="0" err="1">
                <a:solidFill>
                  <a:srgbClr val="FFFFFF"/>
                </a:solidFill>
              </a:rPr>
              <a:t>concretos</a:t>
            </a:r>
            <a:endParaRPr lang="en-US" sz="2600" dirty="0"/>
          </a:p>
        </p:txBody>
      </p:sp>
      <p:sp>
        <p:nvSpPr>
          <p:cNvPr id="4" name="Shape 1"/>
          <p:cNvSpPr/>
          <p:nvPr/>
        </p:nvSpPr>
        <p:spPr>
          <a:xfrm>
            <a:off x="457200" y="1444752"/>
            <a:ext cx="2651760" cy="1508760"/>
          </a:xfrm>
          <a:prstGeom prst="roundRect">
            <a:avLst>
              <a:gd name="adj" fmla="val 6061"/>
            </a:avLst>
          </a:prstGeom>
          <a:solidFill>
            <a:srgbClr val="2E8B42">
              <a:alpha val="15000"/>
            </a:srgbClr>
          </a:solidFill>
          <a:ln w="12700">
            <a:solidFill>
              <a:srgbClr val="2E8B42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s-CL"/>
          </a:p>
        </p:txBody>
      </p:sp>
      <p:sp>
        <p:nvSpPr>
          <p:cNvPr id="5" name="Shape 2"/>
          <p:cNvSpPr/>
          <p:nvPr/>
        </p:nvSpPr>
        <p:spPr>
          <a:xfrm>
            <a:off x="594360" y="1581912"/>
            <a:ext cx="502920" cy="502920"/>
          </a:xfrm>
          <a:prstGeom prst="ellipse">
            <a:avLst/>
          </a:prstGeom>
          <a:solidFill>
            <a:srgbClr val="2E8B42"/>
          </a:solidFill>
          <a:ln w="12700">
            <a:solidFill>
              <a:srgbClr val="2E8B42"/>
            </a:solidFill>
            <a:prstDash val="solid"/>
          </a:ln>
        </p:spPr>
        <p:txBody>
          <a:bodyPr/>
          <a:lstStyle/>
          <a:p>
            <a:endParaRPr lang="es-CL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92" y="1609344"/>
            <a:ext cx="448056" cy="44805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170432" y="1581912"/>
            <a:ext cx="1828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</a:rPr>
              <a:t>Protección legal</a:t>
            </a:r>
            <a:endParaRPr lang="en-US" sz="1200" dirty="0"/>
          </a:p>
        </p:txBody>
      </p:sp>
      <p:sp>
        <p:nvSpPr>
          <p:cNvPr id="8" name="Text 4"/>
          <p:cNvSpPr/>
          <p:nvPr/>
        </p:nvSpPr>
        <p:spPr>
          <a:xfrm>
            <a:off x="594360" y="2157984"/>
            <a:ext cx="24231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CADCFC"/>
                </a:solidFill>
              </a:rPr>
              <a:t>Evita sanciones de hasta 10.000 UTM por incumplimiento</a:t>
            </a:r>
            <a:endParaRPr lang="en-US" sz="1000" dirty="0"/>
          </a:p>
        </p:txBody>
      </p:sp>
      <p:sp>
        <p:nvSpPr>
          <p:cNvPr id="9" name="Shape 5"/>
          <p:cNvSpPr/>
          <p:nvPr/>
        </p:nvSpPr>
        <p:spPr>
          <a:xfrm>
            <a:off x="3291840" y="1444752"/>
            <a:ext cx="2651760" cy="1508760"/>
          </a:xfrm>
          <a:prstGeom prst="roundRect">
            <a:avLst>
              <a:gd name="adj" fmla="val 6061"/>
            </a:avLst>
          </a:prstGeom>
          <a:solidFill>
            <a:srgbClr val="0D7377">
              <a:alpha val="15000"/>
            </a:srgbClr>
          </a:solidFill>
          <a:ln w="12700">
            <a:solidFill>
              <a:srgbClr val="0D7377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s-CL"/>
          </a:p>
        </p:txBody>
      </p:sp>
      <p:sp>
        <p:nvSpPr>
          <p:cNvPr id="10" name="Shape 6"/>
          <p:cNvSpPr/>
          <p:nvPr/>
        </p:nvSpPr>
        <p:spPr>
          <a:xfrm>
            <a:off x="3429000" y="1581912"/>
            <a:ext cx="502920" cy="502920"/>
          </a:xfrm>
          <a:prstGeom prst="ellipse">
            <a:avLst/>
          </a:prstGeom>
          <a:solidFill>
            <a:srgbClr val="0D7377"/>
          </a:solidFill>
          <a:ln w="12700">
            <a:solidFill>
              <a:srgbClr val="0D7377"/>
            </a:solidFill>
            <a:prstDash val="solid"/>
          </a:ln>
        </p:spPr>
        <p:txBody>
          <a:bodyPr/>
          <a:lstStyle/>
          <a:p>
            <a:endParaRPr lang="es-CL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6432" y="1609344"/>
            <a:ext cx="448056" cy="448056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4005072" y="1581912"/>
            <a:ext cx="1828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</a:rPr>
              <a:t>Confianza clientes</a:t>
            </a:r>
            <a:endParaRPr lang="en-US" sz="1200" dirty="0"/>
          </a:p>
        </p:txBody>
      </p:sp>
      <p:sp>
        <p:nvSpPr>
          <p:cNvPr id="13" name="Text 8"/>
          <p:cNvSpPr/>
          <p:nvPr/>
        </p:nvSpPr>
        <p:spPr>
          <a:xfrm>
            <a:off x="3429000" y="2157984"/>
            <a:ext cx="24231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CADCFC"/>
                </a:solidFill>
              </a:rPr>
              <a:t>Posiciónate como empresa responsable y transparente</a:t>
            </a:r>
            <a:endParaRPr lang="en-US" sz="1000" dirty="0"/>
          </a:p>
        </p:txBody>
      </p:sp>
      <p:sp>
        <p:nvSpPr>
          <p:cNvPr id="14" name="Shape 9"/>
          <p:cNvSpPr/>
          <p:nvPr/>
        </p:nvSpPr>
        <p:spPr>
          <a:xfrm>
            <a:off x="6126480" y="1444752"/>
            <a:ext cx="2651760" cy="1508760"/>
          </a:xfrm>
          <a:prstGeom prst="roundRect">
            <a:avLst>
              <a:gd name="adj" fmla="val 6061"/>
            </a:avLst>
          </a:prstGeom>
          <a:solidFill>
            <a:srgbClr val="1E5799">
              <a:alpha val="15000"/>
            </a:srgbClr>
          </a:solidFill>
          <a:ln w="12700">
            <a:solidFill>
              <a:srgbClr val="1E5799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s-CL"/>
          </a:p>
        </p:txBody>
      </p:sp>
      <p:sp>
        <p:nvSpPr>
          <p:cNvPr id="15" name="Shape 10"/>
          <p:cNvSpPr/>
          <p:nvPr/>
        </p:nvSpPr>
        <p:spPr>
          <a:xfrm>
            <a:off x="6263640" y="1581912"/>
            <a:ext cx="502920" cy="502920"/>
          </a:xfrm>
          <a:prstGeom prst="ellipse">
            <a:avLst/>
          </a:prstGeom>
          <a:solidFill>
            <a:srgbClr val="1E5799"/>
          </a:solidFill>
          <a:ln w="12700">
            <a:solidFill>
              <a:srgbClr val="1E5799"/>
            </a:solidFill>
            <a:prstDash val="solid"/>
          </a:ln>
        </p:spPr>
        <p:txBody>
          <a:bodyPr/>
          <a:lstStyle/>
          <a:p>
            <a:endParaRPr lang="es-CL"/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1072" y="1609344"/>
            <a:ext cx="448056" cy="448056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6839712" y="1581912"/>
            <a:ext cx="1828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</a:rPr>
              <a:t>Expansión global</a:t>
            </a:r>
            <a:endParaRPr lang="en-US" sz="1200" dirty="0"/>
          </a:p>
        </p:txBody>
      </p:sp>
      <p:sp>
        <p:nvSpPr>
          <p:cNvPr id="18" name="Text 12"/>
          <p:cNvSpPr/>
          <p:nvPr/>
        </p:nvSpPr>
        <p:spPr>
          <a:xfrm>
            <a:off x="6263640" y="2157984"/>
            <a:ext cx="24231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CADCFC"/>
                </a:solidFill>
              </a:rPr>
              <a:t>Cumple estándares internacionales para operar con Europa</a:t>
            </a:r>
            <a:endParaRPr lang="en-US" sz="1000" dirty="0"/>
          </a:p>
        </p:txBody>
      </p:sp>
      <p:sp>
        <p:nvSpPr>
          <p:cNvPr id="19" name="Shape 13"/>
          <p:cNvSpPr/>
          <p:nvPr/>
        </p:nvSpPr>
        <p:spPr>
          <a:xfrm>
            <a:off x="457200" y="3136392"/>
            <a:ext cx="2651760" cy="1508760"/>
          </a:xfrm>
          <a:prstGeom prst="roundRect">
            <a:avLst>
              <a:gd name="adj" fmla="val 6061"/>
            </a:avLst>
          </a:prstGeom>
          <a:solidFill>
            <a:srgbClr val="2E8B42">
              <a:alpha val="15000"/>
            </a:srgbClr>
          </a:solidFill>
          <a:ln w="12700">
            <a:solidFill>
              <a:srgbClr val="2E8B42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s-CL"/>
          </a:p>
        </p:txBody>
      </p:sp>
      <p:sp>
        <p:nvSpPr>
          <p:cNvPr id="20" name="Shape 14"/>
          <p:cNvSpPr/>
          <p:nvPr/>
        </p:nvSpPr>
        <p:spPr>
          <a:xfrm>
            <a:off x="594360" y="3273552"/>
            <a:ext cx="502920" cy="502920"/>
          </a:xfrm>
          <a:prstGeom prst="ellipse">
            <a:avLst/>
          </a:prstGeom>
          <a:solidFill>
            <a:srgbClr val="2E8B42"/>
          </a:solidFill>
          <a:ln w="12700">
            <a:solidFill>
              <a:srgbClr val="2E8B42"/>
            </a:solidFill>
            <a:prstDash val="solid"/>
          </a:ln>
        </p:spPr>
        <p:txBody>
          <a:bodyPr/>
          <a:lstStyle/>
          <a:p>
            <a:endParaRPr lang="es-CL"/>
          </a:p>
        </p:txBody>
      </p:sp>
      <p:pic>
        <p:nvPicPr>
          <p:cNvPr id="21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792" y="3300984"/>
            <a:ext cx="448056" cy="448056"/>
          </a:xfrm>
          <a:prstGeom prst="rect">
            <a:avLst/>
          </a:prstGeom>
        </p:spPr>
      </p:pic>
      <p:sp>
        <p:nvSpPr>
          <p:cNvPr id="22" name="Text 15"/>
          <p:cNvSpPr/>
          <p:nvPr/>
        </p:nvSpPr>
        <p:spPr>
          <a:xfrm>
            <a:off x="1170432" y="3273552"/>
            <a:ext cx="1828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</a:rPr>
              <a:t>Eficiencia operativa</a:t>
            </a:r>
            <a:endParaRPr lang="en-US" sz="1200" dirty="0"/>
          </a:p>
        </p:txBody>
      </p:sp>
      <p:sp>
        <p:nvSpPr>
          <p:cNvPr id="23" name="Text 16"/>
          <p:cNvSpPr/>
          <p:nvPr/>
        </p:nvSpPr>
        <p:spPr>
          <a:xfrm>
            <a:off x="594360" y="3849624"/>
            <a:ext cx="24231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CADCFC"/>
                </a:solidFill>
              </a:rPr>
              <a:t>Procesos claros y documentados que mejoran la gestión</a:t>
            </a:r>
            <a:endParaRPr lang="en-US" sz="1000" dirty="0"/>
          </a:p>
        </p:txBody>
      </p:sp>
      <p:sp>
        <p:nvSpPr>
          <p:cNvPr id="24" name="Shape 17"/>
          <p:cNvSpPr/>
          <p:nvPr/>
        </p:nvSpPr>
        <p:spPr>
          <a:xfrm>
            <a:off x="3291840" y="3136392"/>
            <a:ext cx="2651760" cy="1508760"/>
          </a:xfrm>
          <a:prstGeom prst="roundRect">
            <a:avLst>
              <a:gd name="adj" fmla="val 6061"/>
            </a:avLst>
          </a:prstGeom>
          <a:solidFill>
            <a:srgbClr val="0D7377">
              <a:alpha val="15000"/>
            </a:srgbClr>
          </a:solidFill>
          <a:ln w="12700">
            <a:solidFill>
              <a:srgbClr val="0D7377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s-CL"/>
          </a:p>
        </p:txBody>
      </p:sp>
      <p:sp>
        <p:nvSpPr>
          <p:cNvPr id="25" name="Shape 18"/>
          <p:cNvSpPr/>
          <p:nvPr/>
        </p:nvSpPr>
        <p:spPr>
          <a:xfrm>
            <a:off x="3429000" y="3273552"/>
            <a:ext cx="502920" cy="502920"/>
          </a:xfrm>
          <a:prstGeom prst="ellipse">
            <a:avLst/>
          </a:prstGeom>
          <a:solidFill>
            <a:srgbClr val="0D7377"/>
          </a:solidFill>
          <a:ln w="12700">
            <a:solidFill>
              <a:srgbClr val="0D7377"/>
            </a:solidFill>
            <a:prstDash val="solid"/>
          </a:ln>
        </p:spPr>
        <p:txBody>
          <a:bodyPr/>
          <a:lstStyle/>
          <a:p>
            <a:endParaRPr lang="es-CL"/>
          </a:p>
        </p:txBody>
      </p:sp>
      <p:pic>
        <p:nvPicPr>
          <p:cNvPr id="26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6432" y="3300984"/>
            <a:ext cx="448056" cy="448056"/>
          </a:xfrm>
          <a:prstGeom prst="rect">
            <a:avLst/>
          </a:prstGeom>
        </p:spPr>
      </p:pic>
      <p:sp>
        <p:nvSpPr>
          <p:cNvPr id="27" name="Text 19"/>
          <p:cNvSpPr/>
          <p:nvPr/>
        </p:nvSpPr>
        <p:spPr>
          <a:xfrm>
            <a:off x="4005072" y="3273552"/>
            <a:ext cx="1828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</a:rPr>
              <a:t>Innovación segura</a:t>
            </a:r>
            <a:endParaRPr lang="en-US" sz="1200" dirty="0"/>
          </a:p>
        </p:txBody>
      </p:sp>
      <p:sp>
        <p:nvSpPr>
          <p:cNvPr id="28" name="Text 20"/>
          <p:cNvSpPr/>
          <p:nvPr/>
        </p:nvSpPr>
        <p:spPr>
          <a:xfrm>
            <a:off x="3429000" y="3849624"/>
            <a:ext cx="24231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CADCFC"/>
                </a:solidFill>
              </a:rPr>
              <a:t>Desarrolla productos digitales con datos protegidos</a:t>
            </a:r>
            <a:endParaRPr lang="en-US" sz="1000" dirty="0"/>
          </a:p>
        </p:txBody>
      </p:sp>
      <p:sp>
        <p:nvSpPr>
          <p:cNvPr id="29" name="Shape 21"/>
          <p:cNvSpPr/>
          <p:nvPr/>
        </p:nvSpPr>
        <p:spPr>
          <a:xfrm>
            <a:off x="6126480" y="3136392"/>
            <a:ext cx="2651760" cy="1508760"/>
          </a:xfrm>
          <a:prstGeom prst="roundRect">
            <a:avLst>
              <a:gd name="adj" fmla="val 6061"/>
            </a:avLst>
          </a:prstGeom>
          <a:solidFill>
            <a:srgbClr val="1E5799">
              <a:alpha val="15000"/>
            </a:srgbClr>
          </a:solidFill>
          <a:ln w="12700">
            <a:solidFill>
              <a:srgbClr val="1E5799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s-CL"/>
          </a:p>
        </p:txBody>
      </p:sp>
      <p:sp>
        <p:nvSpPr>
          <p:cNvPr id="30" name="Shape 22"/>
          <p:cNvSpPr/>
          <p:nvPr/>
        </p:nvSpPr>
        <p:spPr>
          <a:xfrm>
            <a:off x="6263640" y="3273552"/>
            <a:ext cx="502920" cy="502920"/>
          </a:xfrm>
          <a:prstGeom prst="ellipse">
            <a:avLst/>
          </a:prstGeom>
          <a:solidFill>
            <a:srgbClr val="1E5799"/>
          </a:solidFill>
          <a:ln w="12700">
            <a:solidFill>
              <a:srgbClr val="1E5799"/>
            </a:solidFill>
            <a:prstDash val="solid"/>
          </a:ln>
        </p:spPr>
        <p:txBody>
          <a:bodyPr/>
          <a:lstStyle/>
          <a:p>
            <a:endParaRPr lang="es-CL"/>
          </a:p>
        </p:txBody>
      </p:sp>
      <p:pic>
        <p:nvPicPr>
          <p:cNvPr id="31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1072" y="3300984"/>
            <a:ext cx="448056" cy="448056"/>
          </a:xfrm>
          <a:prstGeom prst="rect">
            <a:avLst/>
          </a:prstGeom>
        </p:spPr>
      </p:pic>
      <p:sp>
        <p:nvSpPr>
          <p:cNvPr id="32" name="Text 23"/>
          <p:cNvSpPr/>
          <p:nvPr/>
        </p:nvSpPr>
        <p:spPr>
          <a:xfrm>
            <a:off x="6839712" y="3273552"/>
            <a:ext cx="1828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</a:rPr>
              <a:t>Ventaja competitiva</a:t>
            </a:r>
            <a:endParaRPr lang="en-US" sz="1200" dirty="0"/>
          </a:p>
        </p:txBody>
      </p:sp>
      <p:sp>
        <p:nvSpPr>
          <p:cNvPr id="33" name="Text 24"/>
          <p:cNvSpPr/>
          <p:nvPr/>
        </p:nvSpPr>
        <p:spPr>
          <a:xfrm>
            <a:off x="6263640" y="3849624"/>
            <a:ext cx="24231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CADCFC"/>
                </a:solidFill>
              </a:rPr>
              <a:t>Diferénciate de competidores que aún no se han adaptado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4258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</p:spPr>
        <p:txBody>
          <a:bodyPr/>
          <a:lstStyle/>
          <a:p>
            <a:endParaRPr lang="es-CL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>
            <a:alphaModFix amt="65000"/>
          </a:blip>
          <a:srcRect/>
          <a:stretch/>
        </p:blipFill>
        <p:spPr>
          <a:xfrm>
            <a:off x="5029200" y="0"/>
            <a:ext cx="4114800" cy="51435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5029200" y="0"/>
            <a:ext cx="4114800" cy="5143500"/>
          </a:xfrm>
          <a:prstGeom prst="rect">
            <a:avLst/>
          </a:prstGeom>
          <a:solidFill>
            <a:srgbClr val="1A3A6B">
              <a:alpha val="70000"/>
            </a:srgbClr>
          </a:solidFill>
          <a:ln w="12700">
            <a:solidFill>
              <a:srgbClr val="1A3A6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CL"/>
          </a:p>
        </p:txBody>
      </p:sp>
      <p:sp>
        <p:nvSpPr>
          <p:cNvPr id="5" name="Shape 2"/>
          <p:cNvSpPr/>
          <p:nvPr/>
        </p:nvSpPr>
        <p:spPr>
          <a:xfrm>
            <a:off x="457200" y="1051560"/>
            <a:ext cx="914400" cy="64008"/>
          </a:xfrm>
          <a:prstGeom prst="rect">
            <a:avLst/>
          </a:prstGeom>
          <a:solidFill>
            <a:srgbClr val="00C472"/>
          </a:solidFill>
          <a:ln w="12700">
            <a:solidFill>
              <a:srgbClr val="00C472"/>
            </a:solidFill>
            <a:prstDash val="solid"/>
          </a:ln>
        </p:spPr>
        <p:txBody>
          <a:bodyPr/>
          <a:lstStyle/>
          <a:p>
            <a:endParaRPr lang="es-CL"/>
          </a:p>
        </p:txBody>
      </p:sp>
      <p:sp>
        <p:nvSpPr>
          <p:cNvPr id="6" name="Text 3"/>
          <p:cNvSpPr/>
          <p:nvPr/>
        </p:nvSpPr>
        <p:spPr>
          <a:xfrm>
            <a:off x="457200" y="1188720"/>
            <a:ext cx="457200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</a:rPr>
              <a:t>El momento de actuar</a:t>
            </a:r>
            <a:endParaRPr lang="en-US" sz="3000" dirty="0"/>
          </a:p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</a:rPr>
              <a:t>es ahora.</a:t>
            </a:r>
            <a:endParaRPr lang="en-US" sz="3000" dirty="0"/>
          </a:p>
        </p:txBody>
      </p:sp>
      <p:sp>
        <p:nvSpPr>
          <p:cNvPr id="7" name="Text 4"/>
          <p:cNvSpPr/>
          <p:nvPr/>
        </p:nvSpPr>
        <p:spPr>
          <a:xfrm>
            <a:off x="457200" y="2560320"/>
            <a:ext cx="43891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CADCFC"/>
                </a:solidFill>
              </a:rPr>
              <a:t>La Ley 21.719 es una oportunidad para que las PYMES chilenas den el salto hacia la confianza digital. </a:t>
            </a:r>
            <a:endParaRPr lang="en-US" sz="1200" dirty="0"/>
          </a:p>
        </p:txBody>
      </p:sp>
      <p:sp>
        <p:nvSpPr>
          <p:cNvPr id="8" name="Shape 5"/>
          <p:cNvSpPr/>
          <p:nvPr/>
        </p:nvSpPr>
        <p:spPr>
          <a:xfrm>
            <a:off x="457200" y="3639312"/>
            <a:ext cx="2743200" cy="502920"/>
          </a:xfrm>
          <a:prstGeom prst="roundRect">
            <a:avLst>
              <a:gd name="adj" fmla="val 21818"/>
            </a:avLst>
          </a:prstGeom>
          <a:solidFill>
            <a:srgbClr val="2E8B42"/>
          </a:solidFill>
          <a:ln w="12700">
            <a:solidFill>
              <a:srgbClr val="2E8B42"/>
            </a:solidFill>
            <a:prstDash val="solid"/>
          </a:ln>
          <a:effectLst>
            <a:outerShdw blurRad="127000" dist="38100" dir="2700000" algn="bl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endParaRPr lang="es-CL"/>
          </a:p>
        </p:txBody>
      </p:sp>
      <p:sp>
        <p:nvSpPr>
          <p:cNvPr id="9" name="Text 6"/>
          <p:cNvSpPr/>
          <p:nvPr/>
        </p:nvSpPr>
        <p:spPr>
          <a:xfrm>
            <a:off x="457200" y="3639312"/>
            <a:ext cx="2743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</a:rPr>
              <a:t>Descarga la Guía Gratis →</a:t>
            </a:r>
            <a:endParaRPr lang="en-US" sz="1300" dirty="0"/>
          </a:p>
        </p:txBody>
      </p:sp>
      <p:sp>
        <p:nvSpPr>
          <p:cNvPr id="10" name="Text 7"/>
          <p:cNvSpPr/>
          <p:nvPr/>
        </p:nvSpPr>
        <p:spPr>
          <a:xfrm>
            <a:off x="457200" y="4315968"/>
            <a:ext cx="43891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00" dirty="0">
                <a:solidFill>
                  <a:srgbClr val="8B96A8"/>
                </a:solidFill>
                <a:hlinkClick r:id="rId4"/>
              </a:rPr>
              <a:t>https://www.ccs.cl/</a:t>
            </a:r>
            <a:endParaRPr lang="en-US" sz="1000" dirty="0"/>
          </a:p>
        </p:txBody>
      </p:sp>
      <p:sp>
        <p:nvSpPr>
          <p:cNvPr id="12" name="Text 8"/>
          <p:cNvSpPr/>
          <p:nvPr/>
        </p:nvSpPr>
        <p:spPr>
          <a:xfrm>
            <a:off x="5120640" y="1645920"/>
            <a:ext cx="36576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</a:rPr>
              <a:t>Tu empresa protegida.</a:t>
            </a:r>
            <a:endParaRPr lang="en-US" sz="2000" dirty="0"/>
          </a:p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</a:rPr>
              <a:t>Tus clientes confiados.</a:t>
            </a:r>
            <a:endParaRPr lang="en-US" sz="200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7920" y="3017520"/>
            <a:ext cx="1371600" cy="13716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5B116751-E909-DD8F-7083-C382040B7C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25" y="122182"/>
            <a:ext cx="1828959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7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109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9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9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9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09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109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109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9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109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9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02920"/>
          </a:xfrm>
          <a:prstGeom prst="rect">
            <a:avLst/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</p:spPr>
        <p:txBody>
          <a:bodyPr/>
          <a:lstStyle/>
          <a:p>
            <a:endParaRPr lang="es-CL"/>
          </a:p>
        </p:txBody>
      </p:sp>
      <p:sp>
        <p:nvSpPr>
          <p:cNvPr id="3" name="Text 1"/>
          <p:cNvSpPr/>
          <p:nvPr/>
        </p:nvSpPr>
        <p:spPr>
          <a:xfrm>
            <a:off x="457200" y="0"/>
            <a:ext cx="8229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300" dirty="0">
                <a:solidFill>
                  <a:srgbClr val="FFFFFF"/>
                </a:solidFill>
              </a:rPr>
              <a:t>CONTEXTO</a:t>
            </a:r>
            <a:endParaRPr lang="en-US" sz="1000" dirty="0"/>
          </a:p>
        </p:txBody>
      </p:sp>
      <p:sp>
        <p:nvSpPr>
          <p:cNvPr id="5" name="Text 2"/>
          <p:cNvSpPr/>
          <p:nvPr/>
        </p:nvSpPr>
        <p:spPr>
          <a:xfrm>
            <a:off x="457200" y="68580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A3A6B"/>
                </a:solidFill>
              </a:rPr>
              <a:t>¿Por qué es </a:t>
            </a:r>
            <a:r>
              <a:rPr lang="en-US" sz="2200" b="1" dirty="0" err="1">
                <a:solidFill>
                  <a:srgbClr val="1A3A6B"/>
                </a:solidFill>
              </a:rPr>
              <a:t>importante</a:t>
            </a:r>
            <a:r>
              <a:rPr lang="en-US" sz="2200" b="1" dirty="0">
                <a:solidFill>
                  <a:srgbClr val="1A3A6B"/>
                </a:solidFill>
              </a:rPr>
              <a:t> </a:t>
            </a:r>
            <a:r>
              <a:rPr lang="en-US" sz="2200" b="1" dirty="0" err="1">
                <a:solidFill>
                  <a:srgbClr val="1A3A6B"/>
                </a:solidFill>
              </a:rPr>
              <a:t>discutir</a:t>
            </a:r>
            <a:r>
              <a:rPr lang="en-US" sz="2200" b="1" dirty="0">
                <a:solidFill>
                  <a:srgbClr val="1A3A6B"/>
                </a:solidFill>
              </a:rPr>
              <a:t> </a:t>
            </a:r>
            <a:r>
              <a:rPr lang="en-US" sz="2200" b="1" dirty="0" err="1">
                <a:solidFill>
                  <a:srgbClr val="1A3A6B"/>
                </a:solidFill>
              </a:rPr>
              <a:t>respecto</a:t>
            </a:r>
            <a:r>
              <a:rPr lang="en-US" sz="2200" b="1" dirty="0">
                <a:solidFill>
                  <a:srgbClr val="1A3A6B"/>
                </a:solidFill>
              </a:rPr>
              <a:t> a la Ley 21.719?</a:t>
            </a:r>
            <a:endParaRPr lang="en-US" sz="2200" dirty="0"/>
          </a:p>
        </p:txBody>
      </p:sp>
      <p:sp>
        <p:nvSpPr>
          <p:cNvPr id="6" name="Shape 3"/>
          <p:cNvSpPr/>
          <p:nvPr/>
        </p:nvSpPr>
        <p:spPr>
          <a:xfrm>
            <a:off x="457200" y="1417320"/>
            <a:ext cx="2651760" cy="2377440"/>
          </a:xfrm>
          <a:prstGeom prst="roundRect">
            <a:avLst>
              <a:gd name="adj" fmla="val 4615"/>
            </a:avLst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  <a:effectLst>
            <a:outerShdw blurRad="127000" dist="381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s-CL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1600200"/>
            <a:ext cx="502920" cy="50292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457200" y="2176272"/>
            <a:ext cx="26517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FFFF"/>
                </a:solidFill>
              </a:rPr>
              <a:t>1.2 M</a:t>
            </a:r>
            <a:endParaRPr lang="en-US" sz="3200" dirty="0"/>
          </a:p>
        </p:txBody>
      </p:sp>
      <p:sp>
        <p:nvSpPr>
          <p:cNvPr id="9" name="Text 5"/>
          <p:cNvSpPr/>
          <p:nvPr/>
        </p:nvSpPr>
        <p:spPr>
          <a:xfrm>
            <a:off x="457200" y="2743200"/>
            <a:ext cx="26517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 err="1">
                <a:solidFill>
                  <a:srgbClr val="FFFFFF"/>
                </a:solidFill>
              </a:rPr>
              <a:t>MiPYMES</a:t>
            </a:r>
            <a:r>
              <a:rPr lang="en-US" sz="1100" b="1" dirty="0">
                <a:solidFill>
                  <a:srgbClr val="FFFFFF"/>
                </a:solidFill>
              </a:rPr>
              <a:t> en Chile</a:t>
            </a:r>
            <a:endParaRPr lang="en-US" sz="1100" dirty="0"/>
          </a:p>
        </p:txBody>
      </p:sp>
      <p:sp>
        <p:nvSpPr>
          <p:cNvPr id="10" name="Text 6"/>
          <p:cNvSpPr/>
          <p:nvPr/>
        </p:nvSpPr>
        <p:spPr>
          <a:xfrm>
            <a:off x="457200" y="3090672"/>
            <a:ext cx="26517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endParaRPr lang="en-US" sz="900" dirty="0"/>
          </a:p>
        </p:txBody>
      </p:sp>
      <p:sp>
        <p:nvSpPr>
          <p:cNvPr id="11" name="Shape 7"/>
          <p:cNvSpPr/>
          <p:nvPr/>
        </p:nvSpPr>
        <p:spPr>
          <a:xfrm>
            <a:off x="3291840" y="1417320"/>
            <a:ext cx="2651760" cy="2377440"/>
          </a:xfrm>
          <a:prstGeom prst="roundRect">
            <a:avLst>
              <a:gd name="adj" fmla="val 4615"/>
            </a:avLst>
          </a:prstGeom>
          <a:solidFill>
            <a:srgbClr val="2E8B42"/>
          </a:solidFill>
          <a:ln w="12700">
            <a:solidFill>
              <a:srgbClr val="2E8B42"/>
            </a:solidFill>
            <a:prstDash val="solid"/>
          </a:ln>
          <a:effectLst>
            <a:outerShdw blurRad="127000" dist="381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s-CL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720" y="1600200"/>
            <a:ext cx="502920" cy="502920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3291840" y="2176272"/>
            <a:ext cx="26517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FFFF"/>
                </a:solidFill>
              </a:rPr>
              <a:t>100%</a:t>
            </a:r>
            <a:endParaRPr lang="en-US" sz="3200" dirty="0"/>
          </a:p>
        </p:txBody>
      </p:sp>
      <p:sp>
        <p:nvSpPr>
          <p:cNvPr id="14" name="Text 9"/>
          <p:cNvSpPr/>
          <p:nvPr/>
        </p:nvSpPr>
        <p:spPr>
          <a:xfrm>
            <a:off x="3291840" y="2743200"/>
            <a:ext cx="26517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</a:rPr>
              <a:t>Dato personal</a:t>
            </a:r>
            <a:endParaRPr lang="en-US" sz="1100" dirty="0"/>
          </a:p>
        </p:txBody>
      </p:sp>
      <p:sp>
        <p:nvSpPr>
          <p:cNvPr id="15" name="Text 10"/>
          <p:cNvSpPr/>
          <p:nvPr/>
        </p:nvSpPr>
        <p:spPr>
          <a:xfrm>
            <a:off x="3291840" y="3090672"/>
            <a:ext cx="26517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CADCFC"/>
                </a:solidFill>
              </a:rPr>
              <a:t>cualquier empresa que gestione datos debe cumplir</a:t>
            </a:r>
            <a:endParaRPr lang="en-US" sz="900" dirty="0"/>
          </a:p>
        </p:txBody>
      </p:sp>
      <p:sp>
        <p:nvSpPr>
          <p:cNvPr id="16" name="Shape 11"/>
          <p:cNvSpPr/>
          <p:nvPr/>
        </p:nvSpPr>
        <p:spPr>
          <a:xfrm>
            <a:off x="6035040" y="1417320"/>
            <a:ext cx="2651760" cy="2377440"/>
          </a:xfrm>
          <a:prstGeom prst="roundRect">
            <a:avLst>
              <a:gd name="adj" fmla="val 4615"/>
            </a:avLst>
          </a:prstGeom>
          <a:solidFill>
            <a:srgbClr val="0D7377"/>
          </a:solidFill>
          <a:ln w="12700">
            <a:solidFill>
              <a:srgbClr val="0D7377"/>
            </a:solidFill>
            <a:prstDash val="solid"/>
          </a:ln>
          <a:effectLst>
            <a:outerShdw blurRad="127000" dist="381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s-CL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9360" y="1600200"/>
            <a:ext cx="502920" cy="502920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6126480" y="2176272"/>
            <a:ext cx="26517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FFFF"/>
                </a:solidFill>
              </a:rPr>
              <a:t>2026</a:t>
            </a:r>
            <a:endParaRPr lang="en-US" sz="3200" dirty="0"/>
          </a:p>
        </p:txBody>
      </p:sp>
      <p:sp>
        <p:nvSpPr>
          <p:cNvPr id="19" name="Text 13"/>
          <p:cNvSpPr/>
          <p:nvPr/>
        </p:nvSpPr>
        <p:spPr>
          <a:xfrm>
            <a:off x="6126480" y="2743200"/>
            <a:ext cx="26517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</a:rPr>
              <a:t>Año de entrada en vigor</a:t>
            </a:r>
            <a:endParaRPr lang="en-US" sz="1100" dirty="0"/>
          </a:p>
        </p:txBody>
      </p:sp>
      <p:sp>
        <p:nvSpPr>
          <p:cNvPr id="20" name="Text 14"/>
          <p:cNvSpPr/>
          <p:nvPr/>
        </p:nvSpPr>
        <p:spPr>
          <a:xfrm>
            <a:off x="6126480" y="3090672"/>
            <a:ext cx="26517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CADCFC"/>
                </a:solidFill>
              </a:rPr>
              <a:t>con multas de hasta 20.000 UTM</a:t>
            </a:r>
            <a:endParaRPr lang="en-US" sz="900" dirty="0"/>
          </a:p>
        </p:txBody>
      </p:sp>
      <p:sp>
        <p:nvSpPr>
          <p:cNvPr id="21" name="Shape 15"/>
          <p:cNvSpPr/>
          <p:nvPr/>
        </p:nvSpPr>
        <p:spPr>
          <a:xfrm>
            <a:off x="457200" y="3977640"/>
            <a:ext cx="8229600" cy="777240"/>
          </a:xfrm>
          <a:prstGeom prst="roundRect">
            <a:avLst>
              <a:gd name="adj" fmla="val 11765"/>
            </a:avLst>
          </a:prstGeom>
          <a:solidFill>
            <a:srgbClr val="F4F6FA"/>
          </a:solidFill>
          <a:ln w="12700">
            <a:solidFill>
              <a:srgbClr val="F4F6FA"/>
            </a:solidFill>
            <a:prstDash val="solid"/>
          </a:ln>
        </p:spPr>
        <p:txBody>
          <a:bodyPr/>
          <a:lstStyle/>
          <a:p>
            <a:endParaRPr lang="es-CL"/>
          </a:p>
        </p:txBody>
      </p:sp>
      <p:sp>
        <p:nvSpPr>
          <p:cNvPr id="22" name="Text 16"/>
          <p:cNvSpPr/>
          <p:nvPr/>
        </p:nvSpPr>
        <p:spPr>
          <a:xfrm>
            <a:off x="640080" y="4041648"/>
            <a:ext cx="7863840" cy="6492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C2B3A"/>
                </a:solidFill>
              </a:rPr>
              <a:t>La Ley 21.719 moderniza el marco de protección de datos en Chile, alineándolo con </a:t>
            </a:r>
            <a:r>
              <a:rPr lang="en-US" sz="1100" dirty="0" err="1">
                <a:solidFill>
                  <a:srgbClr val="1C2B3A"/>
                </a:solidFill>
              </a:rPr>
              <a:t>estándares</a:t>
            </a:r>
            <a:r>
              <a:rPr lang="en-US" sz="1100" dirty="0">
                <a:solidFill>
                  <a:srgbClr val="1C2B3A"/>
                </a:solidFill>
              </a:rPr>
              <a:t> </a:t>
            </a:r>
            <a:r>
              <a:rPr lang="en-US" sz="1100" dirty="0" err="1">
                <a:solidFill>
                  <a:srgbClr val="1C2B3A"/>
                </a:solidFill>
              </a:rPr>
              <a:t>internacionales</a:t>
            </a:r>
            <a:r>
              <a:rPr lang="en-US" sz="1100" dirty="0">
                <a:solidFill>
                  <a:srgbClr val="1C2B3A"/>
                </a:solidFill>
              </a:rPr>
              <a:t>. </a:t>
            </a:r>
            <a:r>
              <a:rPr lang="en-US" sz="1100" dirty="0" err="1">
                <a:solidFill>
                  <a:srgbClr val="1C2B3A"/>
                </a:solidFill>
              </a:rPr>
              <a:t>Establece</a:t>
            </a:r>
            <a:r>
              <a:rPr lang="en-US" sz="1100" dirty="0">
                <a:solidFill>
                  <a:srgbClr val="1C2B3A"/>
                </a:solidFill>
              </a:rPr>
              <a:t> nuevas obligaciones para toda organización que trate datos personales, incluyendo las PYMES.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9975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4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02920"/>
          </a:xfrm>
          <a:prstGeom prst="rect">
            <a:avLst/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</p:spPr>
        <p:txBody>
          <a:bodyPr/>
          <a:lstStyle/>
          <a:p>
            <a:endParaRPr lang="es-CL"/>
          </a:p>
        </p:txBody>
      </p:sp>
      <p:sp>
        <p:nvSpPr>
          <p:cNvPr id="3" name="Text 1"/>
          <p:cNvSpPr/>
          <p:nvPr/>
        </p:nvSpPr>
        <p:spPr>
          <a:xfrm>
            <a:off x="457200" y="0"/>
            <a:ext cx="8229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300" dirty="0">
                <a:solidFill>
                  <a:srgbClr val="FFFFFF"/>
                </a:solidFill>
              </a:rPr>
              <a:t>EL DESAFÍO</a:t>
            </a:r>
            <a:endParaRPr lang="en-US" sz="1000" dirty="0"/>
          </a:p>
        </p:txBody>
      </p:sp>
      <p:sp>
        <p:nvSpPr>
          <p:cNvPr id="5" name="Text 2"/>
          <p:cNvSpPr/>
          <p:nvPr/>
        </p:nvSpPr>
        <p:spPr>
          <a:xfrm>
            <a:off x="457200" y="658368"/>
            <a:ext cx="8229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A3A6B"/>
                </a:solidFill>
              </a:rPr>
              <a:t>Las PYMES enfrentan barreras reales</a:t>
            </a:r>
            <a:endParaRPr lang="en-US" sz="2200" dirty="0"/>
          </a:p>
        </p:txBody>
      </p:sp>
      <p:sp>
        <p:nvSpPr>
          <p:cNvPr id="6" name="Shape 3"/>
          <p:cNvSpPr/>
          <p:nvPr/>
        </p:nvSpPr>
        <p:spPr>
          <a:xfrm>
            <a:off x="457200" y="1298448"/>
            <a:ext cx="3474720" cy="3383280"/>
          </a:xfrm>
          <a:prstGeom prst="roundRect">
            <a:avLst>
              <a:gd name="adj" fmla="val 3243"/>
            </a:avLst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</p:spPr>
        <p:txBody>
          <a:bodyPr/>
          <a:lstStyle/>
          <a:p>
            <a:endParaRPr lang="es-CL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360" y="1673352"/>
            <a:ext cx="914400" cy="91440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94360" y="2514600"/>
            <a:ext cx="32004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i="1" dirty="0">
                <a:solidFill>
                  <a:srgbClr val="FFFFFF"/>
                </a:solidFill>
              </a:rPr>
              <a:t>"No sé por dónde empezar con la protección de datos"</a:t>
            </a:r>
            <a:endParaRPr lang="en-US" sz="1300" dirty="0"/>
          </a:p>
        </p:txBody>
      </p:sp>
      <p:sp>
        <p:nvSpPr>
          <p:cNvPr id="9" name="Text 5"/>
          <p:cNvSpPr/>
          <p:nvPr/>
        </p:nvSpPr>
        <p:spPr>
          <a:xfrm>
            <a:off x="594360" y="3566160"/>
            <a:ext cx="3200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900" dirty="0"/>
          </a:p>
        </p:txBody>
      </p:sp>
      <p:sp>
        <p:nvSpPr>
          <p:cNvPr id="10" name="Shape 6"/>
          <p:cNvSpPr/>
          <p:nvPr/>
        </p:nvSpPr>
        <p:spPr>
          <a:xfrm>
            <a:off x="4206240" y="1325880"/>
            <a:ext cx="4663440" cy="685800"/>
          </a:xfrm>
          <a:prstGeom prst="roundRect">
            <a:avLst>
              <a:gd name="adj" fmla="val 10667"/>
            </a:avLst>
          </a:prstGeom>
          <a:solidFill>
            <a:srgbClr val="FFFFFF"/>
          </a:solidFill>
          <a:ln w="12700">
            <a:solidFill>
              <a:srgbClr val="E0E6EF"/>
            </a:solidFill>
            <a:prstDash val="solid"/>
          </a:ln>
          <a:effectLst>
            <a:outerShdw blurRad="76200" dist="25400" dir="27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s-CL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9120" y="1435608"/>
            <a:ext cx="411480" cy="41148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4892040" y="1435608"/>
            <a:ext cx="3840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C2B3A"/>
                </a:solidFill>
              </a:rPr>
              <a:t>Lenguaje legal complejo y difícil de interpretar</a:t>
            </a:r>
            <a:endParaRPr lang="en-US" sz="1200" dirty="0"/>
          </a:p>
        </p:txBody>
      </p:sp>
      <p:sp>
        <p:nvSpPr>
          <p:cNvPr id="13" name="Shape 8"/>
          <p:cNvSpPr/>
          <p:nvPr/>
        </p:nvSpPr>
        <p:spPr>
          <a:xfrm>
            <a:off x="4206240" y="2130552"/>
            <a:ext cx="4663440" cy="685800"/>
          </a:xfrm>
          <a:prstGeom prst="roundRect">
            <a:avLst>
              <a:gd name="adj" fmla="val 10667"/>
            </a:avLst>
          </a:prstGeom>
          <a:solidFill>
            <a:srgbClr val="FFFFFF"/>
          </a:solidFill>
          <a:ln w="12700">
            <a:solidFill>
              <a:srgbClr val="E0E6EF"/>
            </a:solidFill>
            <a:prstDash val="solid"/>
          </a:ln>
          <a:effectLst>
            <a:outerShdw blurRad="76200" dist="25400" dir="27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s-CL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9120" y="2240280"/>
            <a:ext cx="411480" cy="411480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4892040" y="2240280"/>
            <a:ext cx="3840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C2B3A"/>
                </a:solidFill>
              </a:rPr>
              <a:t>Falta de recursos técnicos especializados</a:t>
            </a:r>
            <a:endParaRPr lang="en-US" sz="1200" dirty="0"/>
          </a:p>
        </p:txBody>
      </p:sp>
      <p:sp>
        <p:nvSpPr>
          <p:cNvPr id="16" name="Shape 10"/>
          <p:cNvSpPr/>
          <p:nvPr/>
        </p:nvSpPr>
        <p:spPr>
          <a:xfrm>
            <a:off x="4206240" y="2935224"/>
            <a:ext cx="4663440" cy="685800"/>
          </a:xfrm>
          <a:prstGeom prst="roundRect">
            <a:avLst>
              <a:gd name="adj" fmla="val 10667"/>
            </a:avLst>
          </a:prstGeom>
          <a:solidFill>
            <a:srgbClr val="FFFFFF"/>
          </a:solidFill>
          <a:ln w="12700">
            <a:solidFill>
              <a:srgbClr val="E0E6EF"/>
            </a:solidFill>
            <a:prstDash val="solid"/>
          </a:ln>
          <a:effectLst>
            <a:outerShdw blurRad="76200" dist="25400" dir="27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s-CL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9120" y="3044952"/>
            <a:ext cx="411480" cy="411480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4892040" y="3044952"/>
            <a:ext cx="3840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C2B3A"/>
                </a:solidFill>
              </a:rPr>
              <a:t>Costos altos de asesoría legal externa</a:t>
            </a:r>
            <a:endParaRPr lang="en-US" sz="1200" dirty="0"/>
          </a:p>
        </p:txBody>
      </p:sp>
      <p:sp>
        <p:nvSpPr>
          <p:cNvPr id="19" name="Shape 12"/>
          <p:cNvSpPr/>
          <p:nvPr/>
        </p:nvSpPr>
        <p:spPr>
          <a:xfrm>
            <a:off x="4206240" y="3739896"/>
            <a:ext cx="4663440" cy="685800"/>
          </a:xfrm>
          <a:prstGeom prst="roundRect">
            <a:avLst>
              <a:gd name="adj" fmla="val 10667"/>
            </a:avLst>
          </a:prstGeom>
          <a:solidFill>
            <a:srgbClr val="FFFFFF"/>
          </a:solidFill>
          <a:ln w="12700">
            <a:solidFill>
              <a:srgbClr val="E0E6EF"/>
            </a:solidFill>
            <a:prstDash val="solid"/>
          </a:ln>
          <a:effectLst>
            <a:outerShdw blurRad="76200" dist="25400" dir="27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s-CL"/>
          </a:p>
        </p:txBody>
      </p:sp>
      <p:pic>
        <p:nvPicPr>
          <p:cNvPr id="20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9120" y="3849624"/>
            <a:ext cx="411480" cy="411480"/>
          </a:xfrm>
          <a:prstGeom prst="rect">
            <a:avLst/>
          </a:prstGeom>
        </p:spPr>
      </p:pic>
      <p:sp>
        <p:nvSpPr>
          <p:cNvPr id="21" name="Text 13"/>
          <p:cNvSpPr/>
          <p:nvPr/>
        </p:nvSpPr>
        <p:spPr>
          <a:xfrm>
            <a:off x="4892040" y="3849624"/>
            <a:ext cx="3840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C2B3A"/>
                </a:solidFill>
              </a:rPr>
              <a:t>Desconocimiento de las sanciones aplicables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8145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11480" y="377190"/>
            <a:ext cx="82981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685800"/>
            <a:r>
              <a:rPr lang="en-US" sz="2025" b="1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Los Cinco Pilares de la </a:t>
            </a:r>
            <a:r>
              <a:rPr lang="en-US" sz="2025" b="1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Cumplimiento</a:t>
            </a:r>
            <a:endParaRPr lang="en-US" sz="2025" dirty="0">
              <a:solidFill>
                <a:srgbClr val="002060"/>
              </a:solidFill>
              <a:latin typeface="Aptos" panose="02110004020202020204"/>
            </a:endParaRPr>
          </a:p>
        </p:txBody>
      </p:sp>
      <p:sp>
        <p:nvSpPr>
          <p:cNvPr id="3" name="Text 1"/>
          <p:cNvSpPr/>
          <p:nvPr/>
        </p:nvSpPr>
        <p:spPr>
          <a:xfrm>
            <a:off x="411480" y="809244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685800"/>
            <a:r>
              <a:rPr lang="en-US" sz="975" dirty="0">
                <a:solidFill>
                  <a:srgbClr val="8FB8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Toda obligación de la Ley N° 19.628 </a:t>
            </a:r>
            <a:r>
              <a:rPr lang="en-US" sz="975" dirty="0" err="1">
                <a:solidFill>
                  <a:srgbClr val="8FB8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modificada</a:t>
            </a:r>
            <a:r>
              <a:rPr lang="en-US" sz="975" dirty="0">
                <a:solidFill>
                  <a:srgbClr val="8FB8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se ordena en torno a estos cinco ejes.</a:t>
            </a:r>
            <a:endParaRPr lang="en-US" sz="975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4" name="Shape 2"/>
          <p:cNvSpPr/>
          <p:nvPr/>
        </p:nvSpPr>
        <p:spPr>
          <a:xfrm>
            <a:off x="411480" y="1405890"/>
            <a:ext cx="1591056" cy="3120390"/>
          </a:xfrm>
          <a:prstGeom prst="rect">
            <a:avLst/>
          </a:prstGeom>
          <a:solidFill>
            <a:srgbClr val="1B3461"/>
          </a:solidFill>
          <a:ln/>
        </p:spPr>
        <p:txBody>
          <a:bodyPr/>
          <a:lstStyle/>
          <a:p>
            <a:pPr defTabSz="685800"/>
            <a:endParaRPr lang="es-CL" sz="135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5" name="Shape 3"/>
          <p:cNvSpPr/>
          <p:nvPr/>
        </p:nvSpPr>
        <p:spPr>
          <a:xfrm>
            <a:off x="864108" y="1693926"/>
            <a:ext cx="685800" cy="685800"/>
          </a:xfrm>
          <a:prstGeom prst="ellipse">
            <a:avLst/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0E1B38">
                <a:alpha val="16000"/>
              </a:srgbClr>
            </a:outerShdw>
          </a:effectLst>
        </p:spPr>
        <p:txBody>
          <a:bodyPr/>
          <a:lstStyle/>
          <a:p>
            <a:pPr defTabSz="685800"/>
            <a:endParaRPr lang="es-CL" sz="1350">
              <a:solidFill>
                <a:prstClr val="black"/>
              </a:solidFill>
              <a:latin typeface="Aptos" panose="02110004020202020204"/>
            </a:endParaRPr>
          </a:p>
        </p:txBody>
      </p:sp>
      <p:pic>
        <p:nvPicPr>
          <p:cNvPr id="6" name="Image 0" descr="/home/claude/pptx_build/icons/sitemap_nav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1858518"/>
            <a:ext cx="356616" cy="356616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493776" y="2537460"/>
            <a:ext cx="1426464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defTabSz="685800">
              <a:lnSpc>
                <a:spcPct val="105000"/>
              </a:lnSpc>
            </a:pPr>
            <a:r>
              <a:rPr lang="en-US" sz="1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Gobernanza</a:t>
            </a:r>
            <a:endParaRPr lang="en-US" sz="1163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8" name="Text 5"/>
          <p:cNvSpPr/>
          <p:nvPr/>
        </p:nvSpPr>
        <p:spPr>
          <a:xfrm>
            <a:off x="576072" y="3154680"/>
            <a:ext cx="1261872" cy="12687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defTabSz="685800">
              <a:lnSpc>
                <a:spcPct val="120000"/>
              </a:lnSpc>
            </a:pPr>
            <a:r>
              <a:rPr lang="en-US" sz="863" dirty="0">
                <a:solidFill>
                  <a:srgbClr val="C7D4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Responsable interno designado y políticas internas claras.</a:t>
            </a:r>
            <a:endParaRPr lang="en-US" sz="863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9" name="Shape 6"/>
          <p:cNvSpPr/>
          <p:nvPr/>
        </p:nvSpPr>
        <p:spPr>
          <a:xfrm>
            <a:off x="2125980" y="1405890"/>
            <a:ext cx="1591056" cy="3120390"/>
          </a:xfrm>
          <a:prstGeom prst="rect">
            <a:avLst/>
          </a:prstGeom>
          <a:solidFill>
            <a:srgbClr val="1B3461"/>
          </a:solidFill>
          <a:ln/>
        </p:spPr>
        <p:txBody>
          <a:bodyPr/>
          <a:lstStyle/>
          <a:p>
            <a:pPr defTabSz="685800"/>
            <a:endParaRPr lang="es-CL" sz="135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2578608" y="1693926"/>
            <a:ext cx="685800" cy="685800"/>
          </a:xfrm>
          <a:prstGeom prst="ellipse">
            <a:avLst/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0E1B38">
                <a:alpha val="16000"/>
              </a:srgbClr>
            </a:outerShdw>
          </a:effectLst>
        </p:spPr>
        <p:txBody>
          <a:bodyPr/>
          <a:lstStyle/>
          <a:p>
            <a:pPr defTabSz="685800"/>
            <a:endParaRPr lang="es-CL" sz="1350">
              <a:solidFill>
                <a:prstClr val="black"/>
              </a:solidFill>
              <a:latin typeface="Aptos" panose="02110004020202020204"/>
            </a:endParaRPr>
          </a:p>
        </p:txBody>
      </p:sp>
      <p:pic>
        <p:nvPicPr>
          <p:cNvPr id="11" name="Image 1" descr="/home/claude/pptx_build/icons/scale_nav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1858518"/>
            <a:ext cx="356616" cy="356616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2208276" y="2537460"/>
            <a:ext cx="1426464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defTabSz="685800">
              <a:lnSpc>
                <a:spcPct val="105000"/>
              </a:lnSpc>
            </a:pPr>
            <a:r>
              <a:rPr lang="en-US" sz="1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Licitud</a:t>
            </a:r>
            <a:endParaRPr lang="en-US" sz="1163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3" name="Text 9"/>
          <p:cNvSpPr/>
          <p:nvPr/>
        </p:nvSpPr>
        <p:spPr>
          <a:xfrm>
            <a:off x="2290572" y="3154680"/>
            <a:ext cx="1261872" cy="12687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defTabSz="685800">
              <a:lnSpc>
                <a:spcPct val="120000"/>
              </a:lnSpc>
            </a:pPr>
            <a:r>
              <a:rPr lang="en-US" sz="863" dirty="0">
                <a:solidFill>
                  <a:srgbClr val="C7D4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Una base legal válida que justifique cada tratamiento de datos.</a:t>
            </a:r>
            <a:endParaRPr lang="en-US" sz="863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4" name="Shape 10"/>
          <p:cNvSpPr/>
          <p:nvPr/>
        </p:nvSpPr>
        <p:spPr>
          <a:xfrm>
            <a:off x="3840480" y="1405890"/>
            <a:ext cx="1591056" cy="3120390"/>
          </a:xfrm>
          <a:prstGeom prst="rect">
            <a:avLst/>
          </a:prstGeom>
          <a:solidFill>
            <a:srgbClr val="1B3461"/>
          </a:solidFill>
          <a:ln/>
        </p:spPr>
        <p:txBody>
          <a:bodyPr/>
          <a:lstStyle/>
          <a:p>
            <a:pPr defTabSz="685800"/>
            <a:endParaRPr lang="es-CL" sz="135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5" name="Shape 11"/>
          <p:cNvSpPr/>
          <p:nvPr/>
        </p:nvSpPr>
        <p:spPr>
          <a:xfrm>
            <a:off x="4293108" y="1693926"/>
            <a:ext cx="685800" cy="685800"/>
          </a:xfrm>
          <a:prstGeom prst="ellipse">
            <a:avLst/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0E1B38">
                <a:alpha val="16000"/>
              </a:srgbClr>
            </a:outerShdw>
          </a:effectLst>
        </p:spPr>
        <p:txBody>
          <a:bodyPr/>
          <a:lstStyle/>
          <a:p>
            <a:pPr defTabSz="685800"/>
            <a:endParaRPr lang="es-CL" sz="1350">
              <a:solidFill>
                <a:prstClr val="black"/>
              </a:solidFill>
              <a:latin typeface="Aptos" panose="02110004020202020204"/>
            </a:endParaRPr>
          </a:p>
        </p:txBody>
      </p:sp>
      <p:pic>
        <p:nvPicPr>
          <p:cNvPr id="16" name="Image 2" descr="/home/claude/pptx_build/icons/lock_nav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7700" y="1858518"/>
            <a:ext cx="356616" cy="356616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3922776" y="2537460"/>
            <a:ext cx="1426464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defTabSz="685800">
              <a:lnSpc>
                <a:spcPct val="105000"/>
              </a:lnSpc>
            </a:pPr>
            <a:r>
              <a:rPr lang="en-US" sz="1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Seguridad</a:t>
            </a:r>
            <a:endParaRPr lang="en-US" sz="1163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8" name="Text 13"/>
          <p:cNvSpPr/>
          <p:nvPr/>
        </p:nvSpPr>
        <p:spPr>
          <a:xfrm>
            <a:off x="4005072" y="3154680"/>
            <a:ext cx="1261872" cy="12687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defTabSz="685800">
              <a:lnSpc>
                <a:spcPct val="120000"/>
              </a:lnSpc>
            </a:pPr>
            <a:r>
              <a:rPr lang="en-US" sz="863" dirty="0">
                <a:solidFill>
                  <a:srgbClr val="C7D4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Medidas técnicas, organizativas y físicas proporcionales al riesgo.</a:t>
            </a:r>
            <a:endParaRPr lang="en-US" sz="863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9" name="Shape 14"/>
          <p:cNvSpPr/>
          <p:nvPr/>
        </p:nvSpPr>
        <p:spPr>
          <a:xfrm>
            <a:off x="5554980" y="1405890"/>
            <a:ext cx="1591056" cy="3120390"/>
          </a:xfrm>
          <a:prstGeom prst="rect">
            <a:avLst/>
          </a:prstGeom>
          <a:solidFill>
            <a:srgbClr val="1B3461"/>
          </a:solidFill>
          <a:ln/>
        </p:spPr>
        <p:txBody>
          <a:bodyPr/>
          <a:lstStyle/>
          <a:p>
            <a:pPr defTabSz="685800"/>
            <a:endParaRPr lang="es-CL" sz="135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20" name="Shape 15"/>
          <p:cNvSpPr/>
          <p:nvPr/>
        </p:nvSpPr>
        <p:spPr>
          <a:xfrm>
            <a:off x="6007608" y="1693926"/>
            <a:ext cx="685800" cy="685800"/>
          </a:xfrm>
          <a:prstGeom prst="ellipse">
            <a:avLst/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0E1B38">
                <a:alpha val="16000"/>
              </a:srgbClr>
            </a:outerShdw>
          </a:effectLst>
        </p:spPr>
        <p:txBody>
          <a:bodyPr/>
          <a:lstStyle/>
          <a:p>
            <a:pPr defTabSz="685800"/>
            <a:endParaRPr lang="es-CL" sz="1350">
              <a:solidFill>
                <a:prstClr val="black"/>
              </a:solidFill>
              <a:latin typeface="Aptos" panose="02110004020202020204"/>
            </a:endParaRPr>
          </a:p>
        </p:txBody>
      </p:sp>
      <p:pic>
        <p:nvPicPr>
          <p:cNvPr id="21" name="Image 3" descr="/home/claude/pptx_build/icons/usershield_nav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0" y="1858518"/>
            <a:ext cx="356616" cy="356616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5637276" y="2537460"/>
            <a:ext cx="1426464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defTabSz="685800">
              <a:lnSpc>
                <a:spcPct val="105000"/>
              </a:lnSpc>
            </a:pPr>
            <a:r>
              <a:rPr lang="en-US" sz="1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Derechos</a:t>
            </a:r>
            <a:endParaRPr lang="en-US" sz="1163" dirty="0">
              <a:solidFill>
                <a:prstClr val="black"/>
              </a:solidFill>
              <a:latin typeface="Aptos" panose="02110004020202020204"/>
            </a:endParaRPr>
          </a:p>
          <a:p>
            <a:pPr algn="ctr" defTabSz="685800">
              <a:lnSpc>
                <a:spcPct val="105000"/>
              </a:lnSpc>
            </a:pPr>
            <a:r>
              <a:rPr lang="en-US" sz="1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ARSOP-B</a:t>
            </a:r>
            <a:endParaRPr lang="en-US" sz="1163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23" name="Text 17"/>
          <p:cNvSpPr/>
          <p:nvPr/>
        </p:nvSpPr>
        <p:spPr>
          <a:xfrm>
            <a:off x="5719572" y="3154680"/>
            <a:ext cx="1261872" cy="12687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defTabSz="685800">
              <a:lnSpc>
                <a:spcPct val="120000"/>
              </a:lnSpc>
            </a:pPr>
            <a:r>
              <a:rPr lang="en-US" sz="863" dirty="0">
                <a:solidFill>
                  <a:srgbClr val="C7D4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Canal y procedimiento para responder a los titulares en plazo.</a:t>
            </a:r>
            <a:endParaRPr lang="en-US" sz="863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24" name="Shape 18"/>
          <p:cNvSpPr/>
          <p:nvPr/>
        </p:nvSpPr>
        <p:spPr>
          <a:xfrm>
            <a:off x="7269480" y="1405890"/>
            <a:ext cx="1591056" cy="3120390"/>
          </a:xfrm>
          <a:prstGeom prst="rect">
            <a:avLst/>
          </a:prstGeom>
          <a:solidFill>
            <a:srgbClr val="1B3461"/>
          </a:solidFill>
          <a:ln/>
        </p:spPr>
        <p:txBody>
          <a:bodyPr/>
          <a:lstStyle/>
          <a:p>
            <a:pPr defTabSz="685800"/>
            <a:endParaRPr lang="es-CL" sz="135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25" name="Shape 19"/>
          <p:cNvSpPr/>
          <p:nvPr/>
        </p:nvSpPr>
        <p:spPr>
          <a:xfrm>
            <a:off x="7722108" y="1693926"/>
            <a:ext cx="685800" cy="685800"/>
          </a:xfrm>
          <a:prstGeom prst="ellipse">
            <a:avLst/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0E1B38">
                <a:alpha val="16000"/>
              </a:srgbClr>
            </a:outerShdw>
          </a:effectLst>
        </p:spPr>
        <p:txBody>
          <a:bodyPr/>
          <a:lstStyle/>
          <a:p>
            <a:pPr defTabSz="685800"/>
            <a:endParaRPr lang="es-CL" sz="1350">
              <a:solidFill>
                <a:prstClr val="black"/>
              </a:solidFill>
              <a:latin typeface="Aptos" panose="02110004020202020204"/>
            </a:endParaRPr>
          </a:p>
        </p:txBody>
      </p:sp>
      <p:pic>
        <p:nvPicPr>
          <p:cNvPr id="26" name="Image 4" descr="/home/claude/pptx_build/icons/folder_nav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6700" y="1858518"/>
            <a:ext cx="356616" cy="356616"/>
          </a:xfrm>
          <a:prstGeom prst="rect">
            <a:avLst/>
          </a:prstGeom>
        </p:spPr>
      </p:pic>
      <p:sp>
        <p:nvSpPr>
          <p:cNvPr id="27" name="Text 20"/>
          <p:cNvSpPr/>
          <p:nvPr/>
        </p:nvSpPr>
        <p:spPr>
          <a:xfrm>
            <a:off x="7351776" y="2537460"/>
            <a:ext cx="1426464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defTabSz="685800">
              <a:lnSpc>
                <a:spcPct val="105000"/>
              </a:lnSpc>
            </a:pPr>
            <a:r>
              <a:rPr lang="en-US" sz="1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Accountability</a:t>
            </a:r>
            <a:endParaRPr lang="en-US" sz="1163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28" name="Text 21"/>
          <p:cNvSpPr/>
          <p:nvPr/>
        </p:nvSpPr>
        <p:spPr>
          <a:xfrm>
            <a:off x="7434072" y="3154680"/>
            <a:ext cx="1261872" cy="12687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defTabSz="685800">
              <a:lnSpc>
                <a:spcPct val="120000"/>
              </a:lnSpc>
            </a:pPr>
            <a:r>
              <a:rPr lang="en-US" sz="863" dirty="0">
                <a:solidFill>
                  <a:srgbClr val="C7D4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Evidencia permanente que demuestra el cumplimiento ante la Agencia.</a:t>
            </a:r>
            <a:endParaRPr lang="en-US" sz="863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29" name="Text 22"/>
          <p:cNvSpPr/>
          <p:nvPr/>
        </p:nvSpPr>
        <p:spPr>
          <a:xfrm>
            <a:off x="411480" y="4910328"/>
            <a:ext cx="6172200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685800"/>
            <a:r>
              <a:rPr lang="en-US" sz="638" kern="0" spc="38" dirty="0">
                <a:solidFill>
                  <a:srgbClr val="7E8FA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CÁMARA DE COMERCIO DE SANTIAGO  ·</a:t>
            </a:r>
            <a:endParaRPr lang="en-US" sz="638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30" name="Text 23"/>
          <p:cNvSpPr/>
          <p:nvPr/>
        </p:nvSpPr>
        <p:spPr>
          <a:xfrm>
            <a:off x="8387334" y="4910328"/>
            <a:ext cx="342900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defTabSz="685800"/>
            <a:r>
              <a:rPr lang="en-US" sz="638" dirty="0">
                <a:solidFill>
                  <a:srgbClr val="7E8FA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</a:t>
            </a:r>
            <a:endParaRPr lang="en-US" sz="638" dirty="0">
              <a:solidFill>
                <a:prstClr val="black"/>
              </a:solidFill>
              <a:latin typeface="Aptos" panose="021100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11480" y="288036"/>
            <a:ext cx="79552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685800"/>
            <a:r>
              <a:rPr lang="en-US" sz="2025" b="1" dirty="0">
                <a:solidFill>
                  <a:srgbClr val="152A5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 CCS: Un Aliado Histórico de las PYMES</a:t>
            </a:r>
            <a:endParaRPr lang="en-US" sz="2025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3" name="Text 1"/>
          <p:cNvSpPr/>
          <p:nvPr/>
        </p:nvSpPr>
        <p:spPr>
          <a:xfrm>
            <a:off x="411480" y="713232"/>
            <a:ext cx="8161020" cy="3086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685800"/>
            <a:r>
              <a:rPr lang="en-US" sz="975" dirty="0">
                <a:solidFill>
                  <a:srgbClr val="5B6B8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Fundada en 1919, la CCS representa a empresas de todos los sectores y acompaña activamente el desarrollo del ecosistema empresarial chileno.</a:t>
            </a:r>
            <a:endParaRPr lang="en-US" sz="975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4" name="Shape 2"/>
          <p:cNvSpPr/>
          <p:nvPr/>
        </p:nvSpPr>
        <p:spPr>
          <a:xfrm>
            <a:off x="411480" y="1179576"/>
            <a:ext cx="4011930" cy="3086100"/>
          </a:xfrm>
          <a:prstGeom prst="roundRect">
            <a:avLst>
              <a:gd name="adj" fmla="val 2000"/>
            </a:avLst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0E1B38">
                <a:alpha val="16000"/>
              </a:srgbClr>
            </a:outerShdw>
          </a:effectLst>
        </p:spPr>
        <p:txBody>
          <a:bodyPr/>
          <a:lstStyle/>
          <a:p>
            <a:pPr defTabSz="685800"/>
            <a:endParaRPr lang="es-CL" sz="135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5" name="Text 3"/>
          <p:cNvSpPr/>
          <p:nvPr/>
        </p:nvSpPr>
        <p:spPr>
          <a:xfrm>
            <a:off x="651510" y="1385316"/>
            <a:ext cx="3531870" cy="240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685800"/>
            <a:r>
              <a:rPr lang="en-US" sz="1013" b="1" kern="0" spc="38" dirty="0">
                <a:solidFill>
                  <a:srgbClr val="152A5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LABOR GREMIAL</a:t>
            </a:r>
            <a:endParaRPr lang="en-US" sz="1013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6" name="Shape 4"/>
          <p:cNvSpPr/>
          <p:nvPr/>
        </p:nvSpPr>
        <p:spPr>
          <a:xfrm>
            <a:off x="651510" y="1762506"/>
            <a:ext cx="3531870" cy="1097280"/>
          </a:xfrm>
          <a:prstGeom prst="roundRect">
            <a:avLst>
              <a:gd name="adj" fmla="val 4375"/>
            </a:avLst>
          </a:prstGeom>
          <a:solidFill>
            <a:srgbClr val="E4EEF8"/>
          </a:solidFill>
          <a:ln/>
        </p:spPr>
        <p:txBody>
          <a:bodyPr/>
          <a:lstStyle/>
          <a:p>
            <a:pPr defTabSz="685800"/>
            <a:endParaRPr lang="es-CL" sz="135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7" name="Shape 5"/>
          <p:cNvSpPr/>
          <p:nvPr/>
        </p:nvSpPr>
        <p:spPr>
          <a:xfrm>
            <a:off x="822960" y="1913382"/>
            <a:ext cx="425196" cy="425196"/>
          </a:xfrm>
          <a:prstGeom prst="ellipse">
            <a:avLst/>
          </a:prstGeom>
          <a:solidFill>
            <a:srgbClr val="4F8FCB"/>
          </a:solidFill>
          <a:ln/>
        </p:spPr>
        <p:txBody>
          <a:bodyPr/>
          <a:lstStyle/>
          <a:p>
            <a:pPr defTabSz="685800"/>
            <a:endParaRPr lang="es-CL" sz="1350">
              <a:solidFill>
                <a:prstClr val="black"/>
              </a:solidFill>
              <a:latin typeface="Aptos" panose="02110004020202020204"/>
            </a:endParaRPr>
          </a:p>
        </p:txBody>
      </p:sp>
      <p:pic>
        <p:nvPicPr>
          <p:cNvPr id="8" name="Image 0" descr="/home/claude/pptx_build/icons/handshake_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259" y="2019681"/>
            <a:ext cx="212598" cy="212598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371600" y="1865376"/>
            <a:ext cx="27432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685800"/>
            <a:r>
              <a:rPr lang="en-US" sz="1013" b="1" dirty="0">
                <a:solidFill>
                  <a:srgbClr val="152A5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Representación ante el Estado</a:t>
            </a:r>
            <a:endParaRPr lang="en-US" sz="1013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0" name="Text 7"/>
          <p:cNvSpPr/>
          <p:nvPr/>
        </p:nvSpPr>
        <p:spPr>
          <a:xfrm>
            <a:off x="1371600" y="2098548"/>
            <a:ext cx="27432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685800">
              <a:lnSpc>
                <a:spcPct val="118000"/>
              </a:lnSpc>
            </a:pPr>
            <a:r>
              <a:rPr lang="en-US" sz="863" dirty="0">
                <a:solidFill>
                  <a:srgbClr val="1B24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Portavoz de los intereses de sus socios: participa en política pública, proyectos legislativos y regulaciones que afectan al sector empresarial.</a:t>
            </a:r>
            <a:endParaRPr lang="en-US" sz="863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651510" y="2996946"/>
            <a:ext cx="3531870" cy="1110996"/>
          </a:xfrm>
          <a:prstGeom prst="roundRect">
            <a:avLst>
              <a:gd name="adj" fmla="val 4321"/>
            </a:avLst>
          </a:prstGeom>
          <a:solidFill>
            <a:srgbClr val="152A52"/>
          </a:solidFill>
          <a:ln/>
        </p:spPr>
        <p:txBody>
          <a:bodyPr/>
          <a:lstStyle/>
          <a:p>
            <a:pPr defTabSz="685800"/>
            <a:endParaRPr lang="es-CL" sz="135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822960" y="3147822"/>
            <a:ext cx="425196" cy="425196"/>
          </a:xfrm>
          <a:prstGeom prst="ellipse">
            <a:avLst/>
          </a:prstGeom>
          <a:solidFill>
            <a:srgbClr val="1B3461"/>
          </a:solidFill>
          <a:ln/>
        </p:spPr>
        <p:txBody>
          <a:bodyPr/>
          <a:lstStyle/>
          <a:p>
            <a:pPr defTabSz="685800"/>
            <a:endParaRPr lang="es-CL" sz="1350">
              <a:solidFill>
                <a:prstClr val="black"/>
              </a:solidFill>
              <a:latin typeface="Aptos" panose="02110004020202020204"/>
            </a:endParaRPr>
          </a:p>
        </p:txBody>
      </p:sp>
      <p:pic>
        <p:nvPicPr>
          <p:cNvPr id="13" name="Image 1" descr="/home/claude/pptx_build/icons/building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259" y="3254121"/>
            <a:ext cx="212598" cy="212598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1371600" y="3099816"/>
            <a:ext cx="27432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685800"/>
            <a:r>
              <a:rPr lang="en-US" sz="10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Comités y Consejos Sectoriales</a:t>
            </a:r>
            <a:endParaRPr lang="en-US" sz="1013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1371600" y="3332988"/>
            <a:ext cx="2743200" cy="720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685800">
              <a:lnSpc>
                <a:spcPct val="118000"/>
              </a:lnSpc>
            </a:pPr>
            <a:r>
              <a:rPr lang="en-US" sz="863" dirty="0">
                <a:solidFill>
                  <a:srgbClr val="D5DEE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Mesas de trabajo público-privadas que coordinan posiciones comunes y elaboran propuestas técnicas por industria.</a:t>
            </a:r>
            <a:endParaRPr lang="en-US" sz="863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6" name="Shape 12"/>
          <p:cNvSpPr/>
          <p:nvPr/>
        </p:nvSpPr>
        <p:spPr>
          <a:xfrm>
            <a:off x="4649724" y="1179576"/>
            <a:ext cx="4080510" cy="3086100"/>
          </a:xfrm>
          <a:prstGeom prst="roundRect">
            <a:avLst>
              <a:gd name="adj" fmla="val 2000"/>
            </a:avLst>
          </a:prstGeom>
          <a:solidFill>
            <a:srgbClr val="FFFFFF"/>
          </a:solidFill>
          <a:ln/>
          <a:effectLst>
            <a:outerShdw blurRad="114300" dist="38100" dir="5400000" algn="bl" rotWithShape="0">
              <a:srgbClr val="0E1B38">
                <a:alpha val="16000"/>
              </a:srgbClr>
            </a:outerShdw>
          </a:effectLst>
        </p:spPr>
        <p:txBody>
          <a:bodyPr/>
          <a:lstStyle/>
          <a:p>
            <a:pPr defTabSz="685800"/>
            <a:endParaRPr lang="es-CL" sz="135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4889754" y="1385316"/>
            <a:ext cx="3600450" cy="240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685800"/>
            <a:r>
              <a:rPr lang="en-US" sz="1013" b="1" kern="0" spc="38" dirty="0">
                <a:solidFill>
                  <a:srgbClr val="152A5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RELACIÓN CON LAS PYMES</a:t>
            </a:r>
            <a:endParaRPr lang="en-US" sz="1013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8" name="Shape 14"/>
          <p:cNvSpPr/>
          <p:nvPr/>
        </p:nvSpPr>
        <p:spPr>
          <a:xfrm>
            <a:off x="4889754" y="1762506"/>
            <a:ext cx="3600450" cy="1097280"/>
          </a:xfrm>
          <a:prstGeom prst="roundRect">
            <a:avLst>
              <a:gd name="adj" fmla="val 4375"/>
            </a:avLst>
          </a:prstGeom>
          <a:solidFill>
            <a:srgbClr val="FFFFFF"/>
          </a:solidFill>
          <a:ln w="12700">
            <a:solidFill>
              <a:srgbClr val="DCE3EC"/>
            </a:solidFill>
            <a:prstDash val="solid"/>
          </a:ln>
        </p:spPr>
        <p:txBody>
          <a:bodyPr/>
          <a:lstStyle/>
          <a:p>
            <a:pPr defTabSz="685800"/>
            <a:endParaRPr lang="es-CL" sz="135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9" name="Shape 15"/>
          <p:cNvSpPr/>
          <p:nvPr/>
        </p:nvSpPr>
        <p:spPr>
          <a:xfrm>
            <a:off x="5061204" y="1913382"/>
            <a:ext cx="425196" cy="425196"/>
          </a:xfrm>
          <a:prstGeom prst="ellipse">
            <a:avLst/>
          </a:prstGeom>
          <a:solidFill>
            <a:srgbClr val="152A52"/>
          </a:solidFill>
          <a:ln/>
        </p:spPr>
        <p:txBody>
          <a:bodyPr/>
          <a:lstStyle/>
          <a:p>
            <a:pPr defTabSz="685800"/>
            <a:endParaRPr lang="es-CL" sz="1350">
              <a:solidFill>
                <a:prstClr val="black"/>
              </a:solidFill>
              <a:latin typeface="Aptos" panose="02110004020202020204"/>
            </a:endParaRPr>
          </a:p>
        </p:txBody>
      </p:sp>
      <p:pic>
        <p:nvPicPr>
          <p:cNvPr id="20" name="Image 2" descr="/home/claude/pptx_build/icons/database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7503" y="2019681"/>
            <a:ext cx="212598" cy="212598"/>
          </a:xfrm>
          <a:prstGeom prst="rect">
            <a:avLst/>
          </a:prstGeom>
        </p:spPr>
      </p:pic>
      <p:sp>
        <p:nvSpPr>
          <p:cNvPr id="21" name="Text 16"/>
          <p:cNvSpPr/>
          <p:nvPr/>
        </p:nvSpPr>
        <p:spPr>
          <a:xfrm>
            <a:off x="5609844" y="1865376"/>
            <a:ext cx="28117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685800"/>
            <a:r>
              <a:rPr lang="en-US" sz="1013" b="1" dirty="0">
                <a:solidFill>
                  <a:srgbClr val="152A5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Estudios, Boletín y Capacitación</a:t>
            </a:r>
            <a:endParaRPr lang="en-US" sz="1013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22" name="Text 17"/>
          <p:cNvSpPr/>
          <p:nvPr/>
        </p:nvSpPr>
        <p:spPr>
          <a:xfrm>
            <a:off x="5609844" y="2098548"/>
            <a:ext cx="281178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685800">
              <a:lnSpc>
                <a:spcPct val="118000"/>
              </a:lnSpc>
            </a:pPr>
            <a:r>
              <a:rPr lang="en-US" sz="863" dirty="0">
                <a:solidFill>
                  <a:srgbClr val="1B24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Estudios económicos, capacitaciones y networking, más el histórico Boletín de Informaciones Comerciales para la gestión empresarial.</a:t>
            </a:r>
            <a:endParaRPr lang="en-US" sz="863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23" name="Shape 18"/>
          <p:cNvSpPr/>
          <p:nvPr/>
        </p:nvSpPr>
        <p:spPr>
          <a:xfrm>
            <a:off x="4889754" y="2996946"/>
            <a:ext cx="3600450" cy="1110996"/>
          </a:xfrm>
          <a:prstGeom prst="roundRect">
            <a:avLst>
              <a:gd name="adj" fmla="val 4321"/>
            </a:avLst>
          </a:prstGeom>
          <a:solidFill>
            <a:srgbClr val="FFFFFF"/>
          </a:solidFill>
          <a:ln w="12700">
            <a:solidFill>
              <a:srgbClr val="DCE3EC"/>
            </a:solidFill>
            <a:prstDash val="solid"/>
          </a:ln>
        </p:spPr>
        <p:txBody>
          <a:bodyPr/>
          <a:lstStyle/>
          <a:p>
            <a:pPr defTabSz="685800"/>
            <a:endParaRPr lang="es-CL" sz="135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24" name="Shape 19"/>
          <p:cNvSpPr/>
          <p:nvPr/>
        </p:nvSpPr>
        <p:spPr>
          <a:xfrm>
            <a:off x="5061204" y="3147822"/>
            <a:ext cx="425196" cy="425196"/>
          </a:xfrm>
          <a:prstGeom prst="ellipse">
            <a:avLst/>
          </a:prstGeom>
          <a:solidFill>
            <a:srgbClr val="4F8FCB"/>
          </a:solidFill>
          <a:ln/>
        </p:spPr>
        <p:txBody>
          <a:bodyPr/>
          <a:lstStyle/>
          <a:p>
            <a:pPr defTabSz="685800"/>
            <a:endParaRPr lang="es-CL" sz="1350">
              <a:solidFill>
                <a:prstClr val="black"/>
              </a:solidFill>
              <a:latin typeface="Aptos" panose="02110004020202020204"/>
            </a:endParaRPr>
          </a:p>
        </p:txBody>
      </p:sp>
      <p:pic>
        <p:nvPicPr>
          <p:cNvPr id="25" name="Image 3" descr="/home/claude/pptx_build/icons/shield_whit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7503" y="3254121"/>
            <a:ext cx="212598" cy="212598"/>
          </a:xfrm>
          <a:prstGeom prst="rect">
            <a:avLst/>
          </a:prstGeom>
        </p:spPr>
      </p:pic>
      <p:sp>
        <p:nvSpPr>
          <p:cNvPr id="26" name="Text 20"/>
          <p:cNvSpPr/>
          <p:nvPr/>
        </p:nvSpPr>
        <p:spPr>
          <a:xfrm>
            <a:off x="5609844" y="3099816"/>
            <a:ext cx="28117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685800"/>
            <a:r>
              <a:rPr lang="en-US" sz="1013" b="1" dirty="0">
                <a:solidFill>
                  <a:srgbClr val="152A5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Acompañamiento en Cumplimiento</a:t>
            </a:r>
            <a:endParaRPr lang="en-US" sz="1013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27" name="Text 21"/>
          <p:cNvSpPr/>
          <p:nvPr/>
        </p:nvSpPr>
        <p:spPr>
          <a:xfrm>
            <a:off x="5609844" y="3332988"/>
            <a:ext cx="2811780" cy="720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685800">
              <a:lnSpc>
                <a:spcPct val="118000"/>
              </a:lnSpc>
            </a:pPr>
            <a:r>
              <a:rPr lang="en-US" sz="863" dirty="0">
                <a:solidFill>
                  <a:srgbClr val="1B24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Como este Programa de Protección de Datos Personales: apoyo concreto y gradual para empresas socias y no socias.</a:t>
            </a:r>
            <a:endParaRPr lang="en-US" sz="863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28" name="Text 22"/>
          <p:cNvSpPr/>
          <p:nvPr/>
        </p:nvSpPr>
        <p:spPr>
          <a:xfrm>
            <a:off x="411480" y="4910328"/>
            <a:ext cx="6172200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defTabSz="685800"/>
            <a:r>
              <a:rPr lang="en-US" sz="638" kern="0" spc="38" dirty="0">
                <a:solidFill>
                  <a:srgbClr val="5B6B8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CÁMARA DE COMERCIO DE SANTIAGO  ·</a:t>
            </a:r>
            <a:endParaRPr lang="en-US" sz="638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29" name="Text 23"/>
          <p:cNvSpPr/>
          <p:nvPr/>
        </p:nvSpPr>
        <p:spPr>
          <a:xfrm>
            <a:off x="8387334" y="4910328"/>
            <a:ext cx="342900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defTabSz="685800"/>
            <a:r>
              <a:rPr lang="en-US" sz="638" dirty="0">
                <a:solidFill>
                  <a:srgbClr val="5B6B8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08</a:t>
            </a:r>
            <a:endParaRPr lang="en-US" sz="638" dirty="0">
              <a:solidFill>
                <a:prstClr val="black"/>
              </a:solidFill>
              <a:latin typeface="Aptos" panose="02110004020202020204"/>
            </a:endParaRPr>
          </a:p>
        </p:txBody>
      </p:sp>
    </p:spTree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02920"/>
          </a:xfrm>
          <a:prstGeom prst="rect">
            <a:avLst/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1"/>
          <p:cNvSpPr/>
          <p:nvPr/>
        </p:nvSpPr>
        <p:spPr>
          <a:xfrm>
            <a:off x="337160" y="-10285"/>
            <a:ext cx="8229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GUÍA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2"/>
          <p:cNvSpPr/>
          <p:nvPr/>
        </p:nvSpPr>
        <p:spPr>
          <a:xfrm>
            <a:off x="502920" y="628420"/>
            <a:ext cx="4754880" cy="8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A3A6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 Eso, la CCS Creó la Guía PDP-PYME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Bridge Text"/>
          <p:cNvSpPr/>
          <p:nvPr/>
        </p:nvSpPr>
        <p:spPr>
          <a:xfrm>
            <a:off x="337160" y="1203055"/>
            <a:ext cx="4754880" cy="11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A455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Fiel a su rol de acompañar a empresas socias y no socias en cada etapa de su desarrollo, la CCS transformó ese compromiso gremial en una herramienta concreta frente al desafío más reciente: la Ley N° 21.719.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8100" name="Chevron457200"/>
          <p:cNvSpPr/>
          <p:nvPr/>
        </p:nvSpPr>
        <p:spPr>
          <a:xfrm>
            <a:off x="457200" y="2324357"/>
            <a:ext cx="1550000" cy="420000"/>
          </a:xfrm>
          <a:prstGeom prst="chevron">
            <a:avLst/>
          </a:prstGeom>
          <a:solidFill>
            <a:srgbClr val="1A3A6B"/>
          </a:solidFill>
          <a:ln>
            <a:noFill/>
          </a:ln>
        </p:spPr>
        <p:txBody>
          <a:bodyPr wrap="square" lIns="45720" tIns="0" rIns="9144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100+ años con las PYMEs</a:t>
            </a:r>
            <a:endParaRPr kumimoji="0" lang="en-US" sz="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0900" name="Chevron1900000"/>
          <p:cNvSpPr/>
          <p:nvPr/>
        </p:nvSpPr>
        <p:spPr>
          <a:xfrm>
            <a:off x="1964600" y="2331580"/>
            <a:ext cx="1500000" cy="420000"/>
          </a:xfrm>
          <a:prstGeom prst="chevron">
            <a:avLst/>
          </a:prstGeom>
          <a:solidFill>
            <a:srgbClr val="5B6B82"/>
          </a:solidFill>
          <a:ln>
            <a:noFill/>
          </a:ln>
        </p:spPr>
        <p:txBody>
          <a:bodyPr wrap="square" lIns="45720" tIns="0" rIns="9144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Llega la Ley N° 21.719</a:t>
            </a:r>
            <a:endParaRPr kumimoji="0" lang="en-US" sz="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00900" name="Chevron3300000"/>
          <p:cNvSpPr/>
          <p:nvPr/>
        </p:nvSpPr>
        <p:spPr>
          <a:xfrm>
            <a:off x="3364600" y="2331580"/>
            <a:ext cx="1454880" cy="420000"/>
          </a:xfrm>
          <a:prstGeom prst="chevron">
            <a:avLst/>
          </a:prstGeom>
          <a:solidFill>
            <a:srgbClr val="2E8B42"/>
          </a:solidFill>
          <a:ln>
            <a:noFill/>
          </a:ln>
        </p:spPr>
        <p:txBody>
          <a:bodyPr wrap="square" lIns="45720" tIns="0" rIns="9144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Nace la Guía PDP-PYME</a:t>
            </a:r>
            <a:endParaRPr kumimoji="0" lang="en-US" sz="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ChecklistLabel"/>
          <p:cNvSpPr/>
          <p:nvPr/>
        </p:nvSpPr>
        <p:spPr>
          <a:xfrm>
            <a:off x="457200" y="2867759"/>
            <a:ext cx="4754880" cy="2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150" normalizeH="0" baseline="0" noProof="0" dirty="0">
                <a:ln>
                  <a:noFill/>
                </a:ln>
                <a:solidFill>
                  <a:srgbClr val="8A94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ASÍ ES LA GUÍA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0" name="Check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67" y="3183708"/>
            <a:ext cx="228600" cy="228600"/>
          </a:xfrm>
          <a:prstGeom prst="rect">
            <a:avLst/>
          </a:prstGeom>
        </p:spPr>
      </p:pic>
      <p:sp>
        <p:nvSpPr>
          <p:cNvPr id="60" name="BulletText0"/>
          <p:cNvSpPr/>
          <p:nvPr/>
        </p:nvSpPr>
        <p:spPr>
          <a:xfrm>
            <a:off x="809540" y="3144241"/>
            <a:ext cx="4297680" cy="3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1200" cap="none" spc="0" normalizeH="0" baseline="0" noProof="0" dirty="0">
                <a:ln>
                  <a:noFill/>
                </a:ln>
                <a:solidFill>
                  <a:srgbClr val="1C2B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Lenguaje claro, sin jerga legal innecesaria</a:t>
            </a:r>
            <a:endParaRPr kumimoji="0" lang="en-US" sz="1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" name="Check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67" y="3591560"/>
            <a:ext cx="228600" cy="228600"/>
          </a:xfrm>
          <a:prstGeom prst="rect">
            <a:avLst/>
          </a:prstGeom>
        </p:spPr>
      </p:pic>
      <p:sp>
        <p:nvSpPr>
          <p:cNvPr id="61" name="BulletText1"/>
          <p:cNvSpPr/>
          <p:nvPr/>
        </p:nvSpPr>
        <p:spPr>
          <a:xfrm>
            <a:off x="822960" y="3480723"/>
            <a:ext cx="4297680" cy="3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1200" cap="none" spc="0" normalizeH="0" baseline="0" noProof="0" dirty="0">
                <a:ln>
                  <a:noFill/>
                </a:ln>
                <a:solidFill>
                  <a:srgbClr val="1C2B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Paso a paso estructurado y accionable</a:t>
            </a:r>
            <a:endParaRPr kumimoji="0" lang="en-US" sz="1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2" name="Check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67" y="3946974"/>
            <a:ext cx="228600" cy="228600"/>
          </a:xfrm>
          <a:prstGeom prst="rect">
            <a:avLst/>
          </a:prstGeom>
        </p:spPr>
      </p:pic>
      <p:sp>
        <p:nvSpPr>
          <p:cNvPr id="62" name="BulletText2"/>
          <p:cNvSpPr/>
          <p:nvPr/>
        </p:nvSpPr>
        <p:spPr>
          <a:xfrm>
            <a:off x="822960" y="3898956"/>
            <a:ext cx="4297680" cy="3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1200" cap="none" spc="0" normalizeH="0" baseline="0" noProof="0" dirty="0">
                <a:ln>
                  <a:noFill/>
                </a:ln>
                <a:solidFill>
                  <a:srgbClr val="1C2B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Ejemplos y casos adaptados a la realidad PYME</a:t>
            </a:r>
            <a:endParaRPr kumimoji="0" lang="en-US" sz="1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" name="Check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328607"/>
            <a:ext cx="228600" cy="228600"/>
          </a:xfrm>
          <a:prstGeom prst="rect">
            <a:avLst/>
          </a:prstGeom>
        </p:spPr>
      </p:pic>
      <p:sp>
        <p:nvSpPr>
          <p:cNvPr id="63" name="BulletText3"/>
          <p:cNvSpPr/>
          <p:nvPr/>
        </p:nvSpPr>
        <p:spPr>
          <a:xfrm>
            <a:off x="822960" y="4246439"/>
            <a:ext cx="4297680" cy="3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1200" cap="none" spc="0" normalizeH="0" baseline="0" noProof="0" dirty="0">
                <a:ln>
                  <a:noFill/>
                </a:ln>
                <a:solidFill>
                  <a:srgbClr val="1C2B3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Elementos de gobernanza de datos incluidos</a:t>
            </a:r>
            <a:endParaRPr kumimoji="0" lang="en-US" sz="1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hape 8"/>
          <p:cNvSpPr/>
          <p:nvPr/>
        </p:nvSpPr>
        <p:spPr>
          <a:xfrm>
            <a:off x="5394960" y="658368"/>
            <a:ext cx="3383280" cy="4206240"/>
          </a:xfrm>
          <a:prstGeom prst="roundRect">
            <a:avLst>
              <a:gd name="adj" fmla="val 4054"/>
            </a:avLst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  <a:effectLst>
            <a:outerShdw blurRad="228600" dist="63500" dir="2700000" algn="bl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Shape 9"/>
          <p:cNvSpPr/>
          <p:nvPr/>
        </p:nvSpPr>
        <p:spPr>
          <a:xfrm>
            <a:off x="5394960" y="658368"/>
            <a:ext cx="3383280" cy="502920"/>
          </a:xfrm>
          <a:prstGeom prst="rect">
            <a:avLst/>
          </a:prstGeom>
          <a:solidFill>
            <a:srgbClr val="2E8B42"/>
          </a:solidFill>
          <a:ln w="12700">
            <a:solidFill>
              <a:srgbClr val="2E8B42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10"/>
          <p:cNvSpPr/>
          <p:nvPr/>
        </p:nvSpPr>
        <p:spPr>
          <a:xfrm>
            <a:off x="5394960" y="658368"/>
            <a:ext cx="33832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1" i="0" u="none" strike="noStrike" kern="0" cap="none" spc="2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GUÍA PRÁCTICA</a:t>
            </a:r>
            <a:endParaRPr kumimoji="0" lang="en-US" sz="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Image 6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325880"/>
            <a:ext cx="1371600" cy="1371600"/>
          </a:xfrm>
          <a:prstGeom prst="rect">
            <a:avLst/>
          </a:prstGeom>
        </p:spPr>
      </p:pic>
      <p:sp>
        <p:nvSpPr>
          <p:cNvPr id="20" name="Text 11"/>
          <p:cNvSpPr/>
          <p:nvPr/>
        </p:nvSpPr>
        <p:spPr>
          <a:xfrm>
            <a:off x="5440680" y="2697480"/>
            <a:ext cx="32918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Ley 21.719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Protección de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Datos Personales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 12"/>
          <p:cNvSpPr/>
          <p:nvPr/>
        </p:nvSpPr>
        <p:spPr>
          <a:xfrm>
            <a:off x="5440680" y="3657600"/>
            <a:ext cx="3291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C47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PDP-PYME-GI-01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Footer"/>
          <p:cNvSpPr/>
          <p:nvPr/>
        </p:nvSpPr>
        <p:spPr>
          <a:xfrm>
            <a:off x="457200" y="4938840"/>
            <a:ext cx="8229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A94A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CÁMARA DE COMERCIO DE SANTIAGO  ·  PROGRAMA DE CUMPLIMIENTO PYME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4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Bar"/>
          <p:cNvSpPr/>
          <p:nvPr/>
        </p:nvSpPr>
        <p:spPr>
          <a:xfrm>
            <a:off x="0" y="0"/>
            <a:ext cx="9144000" cy="502920"/>
          </a:xfrm>
          <a:prstGeom prst="rect">
            <a:avLst/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</p:spPr>
        <p:txBody>
          <a:bodyPr/>
          <a:lstStyle/>
          <a:p>
            <a:endParaRPr lang="es-CL"/>
          </a:p>
        </p:txBody>
      </p:sp>
      <p:sp>
        <p:nvSpPr>
          <p:cNvPr id="3" name="Kicker"/>
          <p:cNvSpPr/>
          <p:nvPr/>
        </p:nvSpPr>
        <p:spPr>
          <a:xfrm>
            <a:off x="457200" y="0"/>
            <a:ext cx="8229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300" dirty="0">
                <a:solidFill>
                  <a:srgbClr val="FFFFFF"/>
                </a:solidFill>
              </a:rPr>
              <a:t>LA GUÍA</a:t>
            </a:r>
            <a:endParaRPr lang="en-US" sz="1000" dirty="0"/>
          </a:p>
        </p:txBody>
      </p:sp>
      <p:sp>
        <p:nvSpPr>
          <p:cNvPr id="4" name="Title"/>
          <p:cNvSpPr/>
          <p:nvPr/>
        </p:nvSpPr>
        <p:spPr>
          <a:xfrm>
            <a:off x="457200" y="762000"/>
            <a:ext cx="4900000" cy="10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600" b="1" dirty="0">
                <a:solidFill>
                  <a:srgbClr val="1A3A6B"/>
                </a:solidFill>
              </a:rPr>
              <a:t>Tu Hoja de Ruta Legal, Lista para Usar</a:t>
            </a:r>
            <a:endParaRPr lang="en-US" sz="2600" dirty="0"/>
          </a:p>
        </p:txBody>
      </p:sp>
      <p:sp>
        <p:nvSpPr>
          <p:cNvPr id="5" name="Subtitle"/>
          <p:cNvSpPr/>
          <p:nvPr/>
        </p:nvSpPr>
        <p:spPr>
          <a:xfrm>
            <a:off x="457200" y="1859280"/>
            <a:ext cx="46000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50" dirty="0">
                <a:solidFill>
                  <a:srgbClr val="3A4556"/>
                </a:solidFill>
              </a:rPr>
              <a:t>Metodología de 10 pasos, autodiagnóstico y carta Gantt para adecuarse a la Ley N° 21.719 — sin lenguaje legal complejo.</a:t>
            </a:r>
            <a:endParaRPr lang="en-US" sz="1250" dirty="0"/>
          </a:p>
        </p:txBody>
      </p:sp>
      <p:sp>
        <p:nvSpPr>
          <p:cNvPr id="10" name="Chip10"/>
          <p:cNvSpPr/>
          <p:nvPr/>
        </p:nvSpPr>
        <p:spPr>
          <a:xfrm>
            <a:off x="457200" y="2971800"/>
            <a:ext cx="1090000" cy="370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D7DEEA"/>
            </a:solidFill>
          </a:ln>
        </p:spPr>
        <p:txBody>
          <a:bodyPr wrap="square" lIns="91440" tIns="0" rIns="9144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1A3A6B"/>
                </a:solidFill>
              </a:rPr>
              <a:t>✓ 10 Pasos</a:t>
            </a:r>
            <a:endParaRPr lang="en-US" sz="1000" dirty="0"/>
          </a:p>
        </p:txBody>
      </p:sp>
      <p:sp>
        <p:nvSpPr>
          <p:cNvPr id="11" name="Chip11"/>
          <p:cNvSpPr/>
          <p:nvPr/>
        </p:nvSpPr>
        <p:spPr>
          <a:xfrm>
            <a:off x="1607200" y="2971800"/>
            <a:ext cx="1590000" cy="370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D7DEEA"/>
            </a:solidFill>
          </a:ln>
        </p:spPr>
        <p:txBody>
          <a:bodyPr wrap="square" lIns="91440" tIns="0" rIns="9144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1A3A6B"/>
                </a:solidFill>
              </a:rPr>
              <a:t>✓ Autodiagnóstico</a:t>
            </a:r>
            <a:endParaRPr lang="en-US" sz="1000" dirty="0"/>
          </a:p>
        </p:txBody>
      </p:sp>
      <p:sp>
        <p:nvSpPr>
          <p:cNvPr id="12" name="Chip12"/>
          <p:cNvSpPr/>
          <p:nvPr/>
        </p:nvSpPr>
        <p:spPr>
          <a:xfrm>
            <a:off x="3257200" y="2971800"/>
            <a:ext cx="1340000" cy="370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D7DEEA"/>
            </a:solidFill>
          </a:ln>
        </p:spPr>
        <p:txBody>
          <a:bodyPr wrap="square" lIns="91440" tIns="0" rIns="9144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1A3A6B"/>
                </a:solidFill>
              </a:rPr>
              <a:t>✓ Carta Gantt</a:t>
            </a:r>
            <a:endParaRPr lang="en-US" sz="1000" dirty="0"/>
          </a:p>
        </p:txBody>
      </p:sp>
      <p:sp>
        <p:nvSpPr>
          <p:cNvPr id="13" name="Chip13"/>
          <p:cNvSpPr/>
          <p:nvPr/>
        </p:nvSpPr>
        <p:spPr>
          <a:xfrm>
            <a:off x="457200" y="3431800"/>
            <a:ext cx="1590000" cy="370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D7DEEA"/>
            </a:solidFill>
          </a:ln>
        </p:spPr>
        <p:txBody>
          <a:bodyPr wrap="square" lIns="91440" tIns="0" rIns="9144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1A3A6B"/>
                </a:solidFill>
              </a:rPr>
              <a:t>✓ Accountability</a:t>
            </a:r>
            <a:endParaRPr lang="en-US" sz="1000" dirty="0"/>
          </a:p>
        </p:txBody>
      </p:sp>
      <p:sp>
        <p:nvSpPr>
          <p:cNvPr id="14" name="Chip14"/>
          <p:cNvSpPr/>
          <p:nvPr/>
        </p:nvSpPr>
        <p:spPr>
          <a:xfrm>
            <a:off x="2107200" y="3431800"/>
            <a:ext cx="2190000" cy="370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D7DEEA"/>
            </a:solidFill>
          </a:ln>
        </p:spPr>
        <p:txBody>
          <a:bodyPr wrap="square" lIns="91440" tIns="0" rIns="9144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1A3A6B"/>
                </a:solidFill>
              </a:rPr>
              <a:t>✓ Evidencia de Cumplimiento</a:t>
            </a:r>
            <a:endParaRPr lang="en-US" sz="1000" dirty="0"/>
          </a:p>
        </p:txBody>
      </p:sp>
      <p:sp>
        <p:nvSpPr>
          <p:cNvPr id="6" name="ShadowBlobIdx"/>
          <p:cNvSpPr/>
          <p:nvPr/>
        </p:nvSpPr>
        <p:spPr>
          <a:xfrm rot="240000">
            <a:off x="6167987" y="745444"/>
            <a:ext cx="2639887" cy="273368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90500" dist="50800" dir="2700000" algn="tl" rotWithShape="0">
              <a:srgbClr val="1A2233">
                <a:alpha val="35000"/>
              </a:srgbClr>
            </a:outerShdw>
          </a:effectLst>
        </p:spPr>
        <p:txBody>
          <a:bodyPr/>
          <a:lstStyle/>
          <a:p>
            <a:endParaRPr lang="es-CL" dirty="0"/>
          </a:p>
        </p:txBody>
      </p:sp>
      <p:pic>
        <p:nvPicPr>
          <p:cNvPr id="7" name="Indice Gui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0000">
            <a:off x="6265159" y="808692"/>
            <a:ext cx="2544676" cy="2674102"/>
          </a:xfrm>
          <a:prstGeom prst="rect">
            <a:avLst/>
          </a:prstGeom>
          <a:ln w="9525">
            <a:solidFill>
              <a:srgbClr val="FFFFFF"/>
            </a:solidFill>
          </a:ln>
        </p:spPr>
      </p:pic>
      <p:sp>
        <p:nvSpPr>
          <p:cNvPr id="8" name="ShadowBlobCover"/>
          <p:cNvSpPr/>
          <p:nvPr/>
        </p:nvSpPr>
        <p:spPr>
          <a:xfrm rot="21240000">
            <a:off x="4759273" y="1153568"/>
            <a:ext cx="2500000" cy="323206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8600" dist="63500" dir="2700000" algn="tl" rotWithShape="0">
              <a:srgbClr val="1A2233">
                <a:alpha val="40000"/>
              </a:srgbClr>
            </a:outerShdw>
          </a:effectLst>
        </p:spPr>
        <p:txBody>
          <a:bodyPr/>
          <a:lstStyle/>
          <a:p>
            <a:endParaRPr lang="es-CL"/>
          </a:p>
        </p:txBody>
      </p:sp>
      <p:pic>
        <p:nvPicPr>
          <p:cNvPr id="9" name="Portada Gui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40000">
            <a:off x="4759274" y="1208606"/>
            <a:ext cx="2500000" cy="3232062"/>
          </a:xfrm>
          <a:prstGeom prst="rect">
            <a:avLst/>
          </a:prstGeom>
          <a:ln w="12700">
            <a:solidFill>
              <a:srgbClr val="FFFFFF"/>
            </a:solidFill>
          </a:ln>
        </p:spPr>
      </p:pic>
      <p:sp>
        <p:nvSpPr>
          <p:cNvPr id="40" name="Footer"/>
          <p:cNvSpPr/>
          <p:nvPr/>
        </p:nvSpPr>
        <p:spPr>
          <a:xfrm>
            <a:off x="457200" y="4938840"/>
            <a:ext cx="8229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8A94A6"/>
                </a:solidFill>
              </a:rPr>
              <a:t>CÁMARA DE COMERCIO DE SANTIAGO  ·  PROGRAMA DE CUMPLIMIENTO PYME</a:t>
            </a:r>
            <a:endParaRPr lang="en-US" sz="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Guia Bajada">
    <p:bg>
      <p:bgPr>
        <a:solidFill>
          <a:srgbClr val="F4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Bar"/>
          <p:cNvSpPr/>
          <p:nvPr/>
        </p:nvSpPr>
        <p:spPr>
          <a:xfrm>
            <a:off x="0" y="0"/>
            <a:ext cx="9144000" cy="502920"/>
          </a:xfrm>
          <a:prstGeom prst="rect">
            <a:avLst/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</p:spPr>
        <p:txBody>
          <a:bodyPr/>
          <a:lstStyle/>
          <a:p>
            <a:endParaRPr lang="es-CL"/>
          </a:p>
        </p:txBody>
      </p:sp>
      <p:sp>
        <p:nvSpPr>
          <p:cNvPr id="3" name="Kicker"/>
          <p:cNvSpPr/>
          <p:nvPr/>
        </p:nvSpPr>
        <p:spPr>
          <a:xfrm>
            <a:off x="457200" y="0"/>
            <a:ext cx="8229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300" dirty="0">
                <a:solidFill>
                  <a:srgbClr val="FFFFFF"/>
                </a:solidFill>
              </a:rPr>
              <a:t>LA GUÍA</a:t>
            </a:r>
            <a:endParaRPr lang="en-US" sz="1000" dirty="0"/>
          </a:p>
        </p:txBody>
      </p:sp>
      <p:sp>
        <p:nvSpPr>
          <p:cNvPr id="4" name="Title"/>
          <p:cNvSpPr/>
          <p:nvPr/>
        </p:nvSpPr>
        <p:spPr>
          <a:xfrm>
            <a:off x="457200" y="640080"/>
            <a:ext cx="8229600" cy="5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A3A6B"/>
                </a:solidFill>
              </a:rPr>
              <a:t>De la Ley a la Implementación</a:t>
            </a:r>
            <a:endParaRPr lang="en-US" sz="2000" dirty="0"/>
          </a:p>
        </p:txBody>
      </p:sp>
      <p:sp>
        <p:nvSpPr>
          <p:cNvPr id="70" name="Subtitle"/>
          <p:cNvSpPr/>
          <p:nvPr/>
        </p:nvSpPr>
        <p:spPr>
          <a:xfrm>
            <a:off x="457200" y="1120000"/>
            <a:ext cx="8229600" cy="4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5B6B82"/>
                </a:solidFill>
              </a:rPr>
              <a:t>El valor práctico de la Guía, sin repetir la letra de la ley</a:t>
            </a:r>
            <a:endParaRPr lang="en-US" sz="1150" dirty="0"/>
          </a:p>
        </p:txBody>
      </p:sp>
      <p:sp>
        <p:nvSpPr>
          <p:cNvPr id="457300" name="ColCard457200"/>
          <p:cNvSpPr/>
          <p:nvPr/>
        </p:nvSpPr>
        <p:spPr>
          <a:xfrm>
            <a:off x="457200" y="1650000"/>
            <a:ext cx="2606040" cy="3050000"/>
          </a:xfrm>
          <a:prstGeom prst="roundRect">
            <a:avLst>
              <a:gd name="adj" fmla="val 4500"/>
            </a:avLst>
          </a:prstGeom>
          <a:solidFill>
            <a:srgbClr val="FFFFFF"/>
          </a:solidFill>
          <a:ln w="12700">
            <a:solidFill>
              <a:srgbClr val="E0E6EF"/>
            </a:solidFill>
          </a:ln>
          <a:effectLst>
            <a:outerShdw blurRad="101600" dist="254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s-CL"/>
          </a:p>
        </p:txBody>
      </p:sp>
      <p:sp>
        <p:nvSpPr>
          <p:cNvPr id="457400" name="ColBar457200"/>
          <p:cNvSpPr/>
          <p:nvPr/>
        </p:nvSpPr>
        <p:spPr>
          <a:xfrm>
            <a:off x="457200" y="1650000"/>
            <a:ext cx="2606040" cy="91440"/>
          </a:xfrm>
          <a:prstGeom prst="rect">
            <a:avLst/>
          </a:prstGeom>
          <a:solidFill>
            <a:srgbClr val="1A3A6B"/>
          </a:solid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457500" name="ColTitle457200"/>
          <p:cNvSpPr/>
          <p:nvPr/>
        </p:nvSpPr>
        <p:spPr>
          <a:xfrm>
            <a:off x="640080" y="1850000"/>
            <a:ext cx="2240280" cy="4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3A6B"/>
                </a:solidFill>
              </a:rPr>
              <a:t>QUÉ RESUELVE</a:t>
            </a:r>
            <a:endParaRPr lang="en-US" sz="1300" dirty="0"/>
          </a:p>
        </p:txBody>
      </p:sp>
      <p:sp>
        <p:nvSpPr>
          <p:cNvPr id="457600" name="ColList457200"/>
          <p:cNvSpPr/>
          <p:nvPr/>
        </p:nvSpPr>
        <p:spPr>
          <a:xfrm>
            <a:off x="640080" y="2320000"/>
            <a:ext cx="2240280" cy="22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28600" indent="-228600">
              <a:buFont typeface="Arial"/>
              <a:buChar char="•"/>
            </a:pPr>
            <a:r>
              <a:rPr lang="en-US" sz="1100" dirty="0">
                <a:solidFill>
                  <a:srgbClr val="2B3648"/>
                </a:solidFill>
              </a:rPr>
              <a:t>"No sé por dónde empezar"</a:t>
            </a:r>
          </a:p>
          <a:p>
            <a:pPr marL="228600" indent="-228600">
              <a:buFont typeface="Arial"/>
              <a:buChar char="•"/>
            </a:pPr>
            <a:r>
              <a:rPr lang="en-US" sz="1100" dirty="0">
                <a:solidFill>
                  <a:srgbClr val="2B3648"/>
                </a:solidFill>
              </a:rPr>
              <a:t>Lenguaje legal complejo</a:t>
            </a:r>
          </a:p>
          <a:p>
            <a:pPr marL="228600" indent="-228600">
              <a:buFont typeface="Arial"/>
              <a:buChar char="•"/>
            </a:pPr>
            <a:r>
              <a:rPr lang="en-US" sz="1100" dirty="0">
                <a:solidFill>
                  <a:srgbClr val="2B3648"/>
                </a:solidFill>
              </a:rPr>
              <a:t>Falta de un plan interno</a:t>
            </a:r>
          </a:p>
          <a:p>
            <a:pPr marL="228600" indent="-228600">
              <a:buFont typeface="Arial"/>
              <a:buChar char="•"/>
            </a:pPr>
            <a:r>
              <a:rPr lang="en-US" sz="1100" dirty="0">
                <a:solidFill>
                  <a:srgbClr val="2B3648"/>
                </a:solidFill>
              </a:rPr>
              <a:t>Desconocimiento de plazos y sanciones</a:t>
            </a:r>
          </a:p>
        </p:txBody>
      </p:sp>
      <p:sp>
        <p:nvSpPr>
          <p:cNvPr id="3291940" name="ColCard3291840"/>
          <p:cNvSpPr/>
          <p:nvPr/>
        </p:nvSpPr>
        <p:spPr>
          <a:xfrm>
            <a:off x="3291840" y="1650000"/>
            <a:ext cx="2606040" cy="3050000"/>
          </a:xfrm>
          <a:prstGeom prst="roundRect">
            <a:avLst>
              <a:gd name="adj" fmla="val 4500"/>
            </a:avLst>
          </a:prstGeom>
          <a:solidFill>
            <a:srgbClr val="FFFFFF"/>
          </a:solidFill>
          <a:ln w="12700">
            <a:solidFill>
              <a:srgbClr val="E0E6EF"/>
            </a:solidFill>
          </a:ln>
          <a:effectLst>
            <a:outerShdw blurRad="101600" dist="254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s-CL"/>
          </a:p>
        </p:txBody>
      </p:sp>
      <p:sp>
        <p:nvSpPr>
          <p:cNvPr id="3292040" name="ColBar3291840"/>
          <p:cNvSpPr/>
          <p:nvPr/>
        </p:nvSpPr>
        <p:spPr>
          <a:xfrm>
            <a:off x="3291840" y="1650000"/>
            <a:ext cx="2606040" cy="91440"/>
          </a:xfrm>
          <a:prstGeom prst="rect">
            <a:avLst/>
          </a:prstGeom>
          <a:solidFill>
            <a:srgbClr val="0D7377"/>
          </a:solid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3292140" name="ColTitle3291840"/>
          <p:cNvSpPr/>
          <p:nvPr/>
        </p:nvSpPr>
        <p:spPr>
          <a:xfrm>
            <a:off x="3474720" y="1850000"/>
            <a:ext cx="2240280" cy="4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D7377"/>
                </a:solidFill>
              </a:rPr>
              <a:t>QUÉ CONTIENE</a:t>
            </a:r>
            <a:endParaRPr lang="en-US" sz="1300" dirty="0"/>
          </a:p>
        </p:txBody>
      </p:sp>
      <p:sp>
        <p:nvSpPr>
          <p:cNvPr id="3292240" name="ColList3291840"/>
          <p:cNvSpPr/>
          <p:nvPr/>
        </p:nvSpPr>
        <p:spPr>
          <a:xfrm>
            <a:off x="3474720" y="2320000"/>
            <a:ext cx="2240280" cy="22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28600" indent="-228600">
              <a:buFont typeface="Arial"/>
              <a:buChar char="•"/>
            </a:pPr>
            <a:r>
              <a:rPr lang="en-US" sz="1100" dirty="0">
                <a:solidFill>
                  <a:srgbClr val="2B3648"/>
                </a:solidFill>
              </a:rPr>
              <a:t>Metodología de 10 pasos</a:t>
            </a:r>
          </a:p>
          <a:p>
            <a:pPr marL="228600" indent="-228600">
              <a:buFont typeface="Arial"/>
              <a:buChar char="•"/>
            </a:pPr>
            <a:r>
              <a:rPr lang="en-US" sz="1100" dirty="0">
                <a:solidFill>
                  <a:srgbClr val="2B3648"/>
                </a:solidFill>
              </a:rPr>
              <a:t>Cuestionario de autodiagnóstico</a:t>
            </a:r>
          </a:p>
          <a:p>
            <a:pPr marL="228600" indent="-228600">
              <a:buFont typeface="Arial"/>
              <a:buChar char="•"/>
            </a:pPr>
            <a:r>
              <a:rPr lang="en-US" sz="1100" dirty="0">
                <a:solidFill>
                  <a:srgbClr val="2B3648"/>
                </a:solidFill>
              </a:rPr>
              <a:t>Carta Gantt jul.–nov. 2026</a:t>
            </a:r>
          </a:p>
          <a:p>
            <a:pPr marL="228600" indent="-228600">
              <a:buFont typeface="Arial"/>
              <a:buChar char="•"/>
            </a:pPr>
            <a:r>
              <a:rPr lang="en-US" sz="1100" dirty="0">
                <a:solidFill>
                  <a:srgbClr val="2B3648"/>
                </a:solidFill>
              </a:rPr>
              <a:t>Preguntas frecuentes (FAQ)</a:t>
            </a:r>
          </a:p>
        </p:txBody>
      </p:sp>
      <p:sp>
        <p:nvSpPr>
          <p:cNvPr id="6126580" name="ColCard6126480"/>
          <p:cNvSpPr/>
          <p:nvPr/>
        </p:nvSpPr>
        <p:spPr>
          <a:xfrm>
            <a:off x="6126480" y="1650000"/>
            <a:ext cx="2606040" cy="3050000"/>
          </a:xfrm>
          <a:prstGeom prst="roundRect">
            <a:avLst>
              <a:gd name="adj" fmla="val 4500"/>
            </a:avLst>
          </a:prstGeom>
          <a:solidFill>
            <a:srgbClr val="FFFFFF"/>
          </a:solidFill>
          <a:ln w="12700">
            <a:solidFill>
              <a:srgbClr val="E0E6EF"/>
            </a:solidFill>
          </a:ln>
          <a:effectLst>
            <a:outerShdw blurRad="101600" dist="254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s-CL"/>
          </a:p>
        </p:txBody>
      </p:sp>
      <p:sp>
        <p:nvSpPr>
          <p:cNvPr id="6126680" name="ColBar6126480"/>
          <p:cNvSpPr/>
          <p:nvPr/>
        </p:nvSpPr>
        <p:spPr>
          <a:xfrm>
            <a:off x="6126480" y="1650000"/>
            <a:ext cx="2606040" cy="91440"/>
          </a:xfrm>
          <a:prstGeom prst="rect">
            <a:avLst/>
          </a:prstGeom>
          <a:solidFill>
            <a:srgbClr val="2E8B42"/>
          </a:solidFill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6126780" name="ColTitle6126480"/>
          <p:cNvSpPr/>
          <p:nvPr/>
        </p:nvSpPr>
        <p:spPr>
          <a:xfrm>
            <a:off x="6309360" y="1850000"/>
            <a:ext cx="2240280" cy="4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2E8B42"/>
                </a:solidFill>
              </a:rPr>
              <a:t>QUÉ RECIBE LA PYME</a:t>
            </a:r>
            <a:endParaRPr lang="en-US" sz="1300" dirty="0"/>
          </a:p>
        </p:txBody>
      </p:sp>
      <p:sp>
        <p:nvSpPr>
          <p:cNvPr id="6126880" name="ColList6126480"/>
          <p:cNvSpPr/>
          <p:nvPr/>
        </p:nvSpPr>
        <p:spPr>
          <a:xfrm>
            <a:off x="6309360" y="2320000"/>
            <a:ext cx="2240280" cy="22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28600" indent="-228600">
              <a:buFont typeface="Arial"/>
              <a:buChar char="•"/>
            </a:pPr>
            <a:r>
              <a:rPr lang="en-US" sz="1100" dirty="0">
                <a:solidFill>
                  <a:srgbClr val="2B3648"/>
                </a:solidFill>
              </a:rPr>
              <a:t>Hoja de ruta accionable, paso a paso</a:t>
            </a:r>
          </a:p>
          <a:p>
            <a:pPr marL="228600" indent="-228600">
              <a:buFont typeface="Arial"/>
              <a:buChar char="•"/>
            </a:pPr>
            <a:r>
              <a:rPr lang="en-US" sz="1100" dirty="0">
                <a:solidFill>
                  <a:srgbClr val="2B3648"/>
                </a:solidFill>
              </a:rPr>
              <a:t>Evidencia objetiva de cumplimiento</a:t>
            </a:r>
          </a:p>
          <a:p>
            <a:pPr marL="228600" indent="-228600">
              <a:buFont typeface="Arial"/>
              <a:buChar char="•"/>
            </a:pPr>
            <a:r>
              <a:rPr lang="en-US" sz="1100" dirty="0">
                <a:solidFill>
                  <a:srgbClr val="2B3648"/>
                </a:solidFill>
              </a:rPr>
              <a:t>Tranquilidad ante una fiscalización</a:t>
            </a:r>
          </a:p>
          <a:p>
            <a:pPr marL="228600" indent="-228600">
              <a:buFont typeface="Arial"/>
              <a:buChar char="•"/>
            </a:pPr>
            <a:r>
              <a:rPr lang="en-US" sz="1100" dirty="0">
                <a:solidFill>
                  <a:srgbClr val="2B3648"/>
                </a:solidFill>
              </a:rPr>
              <a:t>Accountability documentado</a:t>
            </a:r>
          </a:p>
        </p:txBody>
      </p:sp>
      <p:sp>
        <p:nvSpPr>
          <p:cNvPr id="40" name="Footer"/>
          <p:cNvSpPr/>
          <p:nvPr/>
        </p:nvSpPr>
        <p:spPr>
          <a:xfrm>
            <a:off x="457200" y="4938840"/>
            <a:ext cx="8229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8A94A6"/>
                </a:solidFill>
              </a:rPr>
              <a:t>CÁMARA DE COMERCIO DE SANTIAGO  ·  PROGRAMA DE CUMPLIMIENTO PYME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4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02920"/>
          </a:xfrm>
          <a:prstGeom prst="rect">
            <a:avLst/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</p:spPr>
        <p:txBody>
          <a:bodyPr/>
          <a:lstStyle/>
          <a:p>
            <a:endParaRPr lang="es-CL"/>
          </a:p>
        </p:txBody>
      </p:sp>
      <p:sp>
        <p:nvSpPr>
          <p:cNvPr id="3" name="Text 1"/>
          <p:cNvSpPr/>
          <p:nvPr/>
        </p:nvSpPr>
        <p:spPr>
          <a:xfrm>
            <a:off x="457200" y="0"/>
            <a:ext cx="8229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300" dirty="0">
                <a:solidFill>
                  <a:srgbClr val="FFFFFF"/>
                </a:solidFill>
              </a:rPr>
              <a:t>IMPLEMENTACIÓN</a:t>
            </a:r>
            <a:endParaRPr lang="en-US" sz="1000" dirty="0"/>
          </a:p>
        </p:txBody>
      </p:sp>
      <p:sp>
        <p:nvSpPr>
          <p:cNvPr id="5" name="Text 2"/>
          <p:cNvSpPr/>
          <p:nvPr/>
        </p:nvSpPr>
        <p:spPr>
          <a:xfrm>
            <a:off x="457200" y="612648"/>
            <a:ext cx="8229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A3A6B"/>
                </a:solidFill>
              </a:rPr>
              <a:t>Ruta de Implementación: los 10 Pasos de la Guía</a:t>
            </a:r>
            <a:endParaRPr lang="en-US" sz="1800" dirty="0"/>
          </a:p>
        </p:txBody>
      </p:sp>
      <p:sp>
        <p:nvSpPr>
          <p:cNvPr id="70" name="Text Subtitle"/>
          <p:cNvSpPr/>
          <p:nvPr/>
        </p:nvSpPr>
        <p:spPr>
          <a:xfrm>
            <a:off x="457200" y="1005840"/>
            <a:ext cx="8229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4A5568"/>
                </a:solidFill>
              </a:rPr>
              <a:t>Metodología proporcional y gradual · cada paso genera evidencia objetiva de cumplimiento</a:t>
            </a:r>
            <a:endParaRPr lang="en-US" sz="1050" dirty="0"/>
          </a:p>
        </p:txBody>
      </p:sp>
      <p:sp>
        <p:nvSpPr>
          <p:cNvPr id="20" name="Card 1"/>
          <p:cNvSpPr/>
          <p:nvPr/>
        </p:nvSpPr>
        <p:spPr>
          <a:xfrm>
            <a:off x="457200" y="1325880"/>
            <a:ext cx="1536192" cy="1720000"/>
          </a:xfrm>
          <a:prstGeom prst="roundRect">
            <a:avLst>
              <a:gd name="adj" fmla="val 6000"/>
            </a:avLst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  <a:effectLst>
            <a:outerShdw blurRad="101600" dist="254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s-CL"/>
          </a:p>
        </p:txBody>
      </p:sp>
      <p:sp>
        <p:nvSpPr>
          <p:cNvPr id="21" name="Circle 1"/>
          <p:cNvSpPr/>
          <p:nvPr/>
        </p:nvSpPr>
        <p:spPr>
          <a:xfrm>
            <a:off x="571500" y="1440180"/>
            <a:ext cx="320040" cy="320040"/>
          </a:xfrm>
          <a:prstGeom prst="ellipse">
            <a:avLst/>
          </a:prstGeom>
          <a:solidFill>
            <a:srgbClr val="FFFFFF">
              <a:alpha val="20000"/>
            </a:srgbClr>
          </a:solidFill>
          <a:ln w="12700">
            <a:solidFill>
              <a:srgbClr val="FFFFFF">
                <a:alpha val="45000"/>
              </a:srgbClr>
            </a:solidFill>
            <a:prstDash val="solid"/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01</a:t>
            </a:r>
            <a:endParaRPr lang="en-US" sz="1200" dirty="0"/>
          </a:p>
        </p:txBody>
      </p:sp>
      <p:sp>
        <p:nvSpPr>
          <p:cNvPr id="22" name="Title 1"/>
          <p:cNvSpPr/>
          <p:nvPr/>
        </p:nvSpPr>
        <p:spPr>
          <a:xfrm>
            <a:off x="571500" y="1805940"/>
            <a:ext cx="130759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50" b="1" dirty="0">
                <a:solidFill>
                  <a:srgbClr val="FFFFFF"/>
                </a:solidFill>
              </a:rPr>
              <a:t>Responsable Interno</a:t>
            </a:r>
            <a:endParaRPr lang="en-US" sz="1050" dirty="0"/>
          </a:p>
        </p:txBody>
      </p:sp>
      <p:sp>
        <p:nvSpPr>
          <p:cNvPr id="23" name="Evidencia 1"/>
          <p:cNvSpPr/>
          <p:nvPr/>
        </p:nvSpPr>
        <p:spPr>
          <a:xfrm>
            <a:off x="571500" y="2354580"/>
            <a:ext cx="1307592" cy="5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775" i="1" dirty="0">
                <a:solidFill>
                  <a:srgbClr val="FFFFFF">
                    <a:alpha val="85000"/>
                  </a:srgbClr>
                </a:solidFill>
              </a:rPr>
              <a:t>Evidencia: Acta de designación y carpeta de cumplimiento</a:t>
            </a:r>
            <a:endParaRPr lang="en-US" sz="775" dirty="0"/>
          </a:p>
        </p:txBody>
      </p:sp>
      <p:sp>
        <p:nvSpPr>
          <p:cNvPr id="24" name="Card 2"/>
          <p:cNvSpPr/>
          <p:nvPr/>
        </p:nvSpPr>
        <p:spPr>
          <a:xfrm>
            <a:off x="2130552" y="1325880"/>
            <a:ext cx="1536192" cy="1720000"/>
          </a:xfrm>
          <a:prstGeom prst="roundRect">
            <a:avLst>
              <a:gd name="adj" fmla="val 6000"/>
            </a:avLst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  <a:effectLst>
            <a:outerShdw blurRad="101600" dist="254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s-CL"/>
          </a:p>
        </p:txBody>
      </p:sp>
      <p:sp>
        <p:nvSpPr>
          <p:cNvPr id="25" name="Circle 2"/>
          <p:cNvSpPr/>
          <p:nvPr/>
        </p:nvSpPr>
        <p:spPr>
          <a:xfrm>
            <a:off x="2244852" y="1440180"/>
            <a:ext cx="320040" cy="320040"/>
          </a:xfrm>
          <a:prstGeom prst="ellipse">
            <a:avLst/>
          </a:prstGeom>
          <a:solidFill>
            <a:srgbClr val="FFFFFF">
              <a:alpha val="20000"/>
            </a:srgbClr>
          </a:solidFill>
          <a:ln w="12700">
            <a:solidFill>
              <a:srgbClr val="FFFFFF">
                <a:alpha val="45000"/>
              </a:srgbClr>
            </a:solidFill>
            <a:prstDash val="solid"/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02</a:t>
            </a:r>
            <a:endParaRPr lang="en-US" sz="1200" dirty="0"/>
          </a:p>
        </p:txBody>
      </p:sp>
      <p:sp>
        <p:nvSpPr>
          <p:cNvPr id="26" name="Title 2"/>
          <p:cNvSpPr/>
          <p:nvPr/>
        </p:nvSpPr>
        <p:spPr>
          <a:xfrm>
            <a:off x="2244852" y="1805940"/>
            <a:ext cx="130759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50" b="1" dirty="0">
                <a:solidFill>
                  <a:srgbClr val="FFFFFF"/>
                </a:solidFill>
              </a:rPr>
              <a:t>Inventario de Tratamientos</a:t>
            </a:r>
            <a:endParaRPr lang="en-US" sz="1050" dirty="0"/>
          </a:p>
        </p:txBody>
      </p:sp>
      <p:sp>
        <p:nvSpPr>
          <p:cNvPr id="27" name="Evidencia 2"/>
          <p:cNvSpPr/>
          <p:nvPr/>
        </p:nvSpPr>
        <p:spPr>
          <a:xfrm>
            <a:off x="2244852" y="2354580"/>
            <a:ext cx="1307592" cy="5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775" i="1" dirty="0">
                <a:solidFill>
                  <a:srgbClr val="FFFFFF">
                    <a:alpha val="85000"/>
                  </a:srgbClr>
                </a:solidFill>
              </a:rPr>
              <a:t>Evidencia: Registro de Actividades de Tratamiento (RAT) y mapa de datos</a:t>
            </a:r>
            <a:endParaRPr lang="en-US" sz="775" dirty="0"/>
          </a:p>
        </p:txBody>
      </p:sp>
      <p:sp>
        <p:nvSpPr>
          <p:cNvPr id="28" name="Card 3"/>
          <p:cNvSpPr/>
          <p:nvPr/>
        </p:nvSpPr>
        <p:spPr>
          <a:xfrm>
            <a:off x="3803904" y="1325880"/>
            <a:ext cx="1536192" cy="1720000"/>
          </a:xfrm>
          <a:prstGeom prst="roundRect">
            <a:avLst>
              <a:gd name="adj" fmla="val 6000"/>
            </a:avLst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  <a:effectLst>
            <a:outerShdw blurRad="101600" dist="254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s-CL"/>
          </a:p>
        </p:txBody>
      </p:sp>
      <p:sp>
        <p:nvSpPr>
          <p:cNvPr id="29" name="Circle 3"/>
          <p:cNvSpPr/>
          <p:nvPr/>
        </p:nvSpPr>
        <p:spPr>
          <a:xfrm>
            <a:off x="3918204" y="1440180"/>
            <a:ext cx="320040" cy="320040"/>
          </a:xfrm>
          <a:prstGeom prst="ellipse">
            <a:avLst/>
          </a:prstGeom>
          <a:solidFill>
            <a:srgbClr val="FFFFFF">
              <a:alpha val="20000"/>
            </a:srgbClr>
          </a:solidFill>
          <a:ln w="12700">
            <a:solidFill>
              <a:srgbClr val="FFFFFF">
                <a:alpha val="45000"/>
              </a:srgbClr>
            </a:solidFill>
            <a:prstDash val="solid"/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03</a:t>
            </a:r>
            <a:endParaRPr lang="en-US" sz="1200" dirty="0"/>
          </a:p>
        </p:txBody>
      </p:sp>
      <p:sp>
        <p:nvSpPr>
          <p:cNvPr id="30" name="Title 3"/>
          <p:cNvSpPr/>
          <p:nvPr/>
        </p:nvSpPr>
        <p:spPr>
          <a:xfrm>
            <a:off x="3918204" y="1805940"/>
            <a:ext cx="130759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50" b="1" dirty="0">
                <a:solidFill>
                  <a:srgbClr val="FFFFFF"/>
                </a:solidFill>
              </a:rPr>
              <a:t>Bases de Licitud</a:t>
            </a:r>
            <a:endParaRPr lang="en-US" sz="1050" dirty="0"/>
          </a:p>
        </p:txBody>
      </p:sp>
      <p:sp>
        <p:nvSpPr>
          <p:cNvPr id="31" name="Evidencia 3"/>
          <p:cNvSpPr/>
          <p:nvPr/>
        </p:nvSpPr>
        <p:spPr>
          <a:xfrm>
            <a:off x="3918204" y="2354580"/>
            <a:ext cx="1307592" cy="5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775" i="1" dirty="0">
                <a:solidFill>
                  <a:srgbClr val="FFFFFF">
                    <a:alpha val="85000"/>
                  </a:srgbClr>
                </a:solidFill>
              </a:rPr>
              <a:t>Evidencia: Matriz de bases de licitud por tratamiento</a:t>
            </a:r>
            <a:endParaRPr lang="en-US" sz="775" dirty="0"/>
          </a:p>
        </p:txBody>
      </p:sp>
      <p:sp>
        <p:nvSpPr>
          <p:cNvPr id="32" name="Card 4"/>
          <p:cNvSpPr/>
          <p:nvPr/>
        </p:nvSpPr>
        <p:spPr>
          <a:xfrm>
            <a:off x="5477256" y="1325880"/>
            <a:ext cx="1536192" cy="1720000"/>
          </a:xfrm>
          <a:prstGeom prst="roundRect">
            <a:avLst>
              <a:gd name="adj" fmla="val 6000"/>
            </a:avLst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  <a:effectLst>
            <a:outerShdw blurRad="101600" dist="254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s-CL"/>
          </a:p>
        </p:txBody>
      </p:sp>
      <p:sp>
        <p:nvSpPr>
          <p:cNvPr id="33" name="Circle 4"/>
          <p:cNvSpPr/>
          <p:nvPr/>
        </p:nvSpPr>
        <p:spPr>
          <a:xfrm>
            <a:off x="5591556" y="1440180"/>
            <a:ext cx="320040" cy="320040"/>
          </a:xfrm>
          <a:prstGeom prst="ellipse">
            <a:avLst/>
          </a:prstGeom>
          <a:solidFill>
            <a:srgbClr val="FFFFFF">
              <a:alpha val="20000"/>
            </a:srgbClr>
          </a:solidFill>
          <a:ln w="12700">
            <a:solidFill>
              <a:srgbClr val="FFFFFF">
                <a:alpha val="45000"/>
              </a:srgbClr>
            </a:solidFill>
            <a:prstDash val="solid"/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04</a:t>
            </a:r>
            <a:endParaRPr lang="en-US" sz="1200" dirty="0"/>
          </a:p>
        </p:txBody>
      </p:sp>
      <p:sp>
        <p:nvSpPr>
          <p:cNvPr id="34" name="Title 4"/>
          <p:cNvSpPr/>
          <p:nvPr/>
        </p:nvSpPr>
        <p:spPr>
          <a:xfrm>
            <a:off x="5591556" y="1805940"/>
            <a:ext cx="130759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50" b="1" dirty="0">
                <a:solidFill>
                  <a:srgbClr val="FFFFFF"/>
                </a:solidFill>
              </a:rPr>
              <a:t>Diagnóstico y Brechas</a:t>
            </a:r>
            <a:endParaRPr lang="en-US" sz="1050" dirty="0"/>
          </a:p>
        </p:txBody>
      </p:sp>
      <p:sp>
        <p:nvSpPr>
          <p:cNvPr id="35" name="Evidencia 4"/>
          <p:cNvSpPr/>
          <p:nvPr/>
        </p:nvSpPr>
        <p:spPr>
          <a:xfrm>
            <a:off x="5591556" y="2354580"/>
            <a:ext cx="1307592" cy="5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775" i="1" dirty="0">
                <a:solidFill>
                  <a:srgbClr val="FFFFFF">
                    <a:alpha val="85000"/>
                  </a:srgbClr>
                </a:solidFill>
              </a:rPr>
              <a:t>Evidencia: Informe de diagnóstico y brechas</a:t>
            </a:r>
            <a:endParaRPr lang="en-US" sz="775" dirty="0"/>
          </a:p>
        </p:txBody>
      </p:sp>
      <p:sp>
        <p:nvSpPr>
          <p:cNvPr id="36" name="Card 5"/>
          <p:cNvSpPr/>
          <p:nvPr/>
        </p:nvSpPr>
        <p:spPr>
          <a:xfrm>
            <a:off x="7150608" y="1325880"/>
            <a:ext cx="1536192" cy="1720000"/>
          </a:xfrm>
          <a:prstGeom prst="roundRect">
            <a:avLst>
              <a:gd name="adj" fmla="val 6000"/>
            </a:avLst>
          </a:prstGeom>
          <a:solidFill>
            <a:srgbClr val="1A3A6B"/>
          </a:solidFill>
          <a:ln w="12700">
            <a:solidFill>
              <a:srgbClr val="1A3A6B"/>
            </a:solidFill>
            <a:prstDash val="solid"/>
          </a:ln>
          <a:effectLst>
            <a:outerShdw blurRad="101600" dist="254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s-CL"/>
          </a:p>
        </p:txBody>
      </p:sp>
      <p:sp>
        <p:nvSpPr>
          <p:cNvPr id="37" name="Circle 5"/>
          <p:cNvSpPr/>
          <p:nvPr/>
        </p:nvSpPr>
        <p:spPr>
          <a:xfrm>
            <a:off x="7264908" y="1440180"/>
            <a:ext cx="320040" cy="320040"/>
          </a:xfrm>
          <a:prstGeom prst="ellipse">
            <a:avLst/>
          </a:prstGeom>
          <a:solidFill>
            <a:srgbClr val="FFFFFF">
              <a:alpha val="20000"/>
            </a:srgbClr>
          </a:solidFill>
          <a:ln w="12700">
            <a:solidFill>
              <a:srgbClr val="FFFFFF">
                <a:alpha val="45000"/>
              </a:srgbClr>
            </a:solidFill>
            <a:prstDash val="solid"/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05</a:t>
            </a:r>
            <a:endParaRPr lang="en-US" sz="1200" dirty="0"/>
          </a:p>
        </p:txBody>
      </p:sp>
      <p:sp>
        <p:nvSpPr>
          <p:cNvPr id="38" name="Title 5"/>
          <p:cNvSpPr/>
          <p:nvPr/>
        </p:nvSpPr>
        <p:spPr>
          <a:xfrm>
            <a:off x="7264908" y="1805940"/>
            <a:ext cx="130759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50" b="1" dirty="0">
                <a:solidFill>
                  <a:srgbClr val="FFFFFF"/>
                </a:solidFill>
              </a:rPr>
              <a:t>Acciones Correctivas</a:t>
            </a:r>
            <a:endParaRPr lang="en-US" sz="1050" dirty="0"/>
          </a:p>
        </p:txBody>
      </p:sp>
      <p:sp>
        <p:nvSpPr>
          <p:cNvPr id="39" name="Evidencia 5"/>
          <p:cNvSpPr/>
          <p:nvPr/>
        </p:nvSpPr>
        <p:spPr>
          <a:xfrm>
            <a:off x="7264908" y="2354580"/>
            <a:ext cx="1307592" cy="5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775" i="1" dirty="0">
                <a:solidFill>
                  <a:srgbClr val="FFFFFF">
                    <a:alpha val="85000"/>
                  </a:srgbClr>
                </a:solidFill>
              </a:rPr>
              <a:t>Evidencia: Plan de cierre de brechas con responsables y plazos</a:t>
            </a:r>
            <a:endParaRPr lang="en-US" sz="775" dirty="0"/>
          </a:p>
        </p:txBody>
      </p:sp>
      <p:sp>
        <p:nvSpPr>
          <p:cNvPr id="40" name="Card 6"/>
          <p:cNvSpPr/>
          <p:nvPr/>
        </p:nvSpPr>
        <p:spPr>
          <a:xfrm>
            <a:off x="457200" y="3202320"/>
            <a:ext cx="1536192" cy="1720000"/>
          </a:xfrm>
          <a:prstGeom prst="roundRect">
            <a:avLst>
              <a:gd name="adj" fmla="val 6000"/>
            </a:avLst>
          </a:prstGeom>
          <a:solidFill>
            <a:srgbClr val="2E8B42"/>
          </a:solidFill>
          <a:ln w="12700">
            <a:solidFill>
              <a:srgbClr val="2E8B42"/>
            </a:solidFill>
            <a:prstDash val="solid"/>
          </a:ln>
          <a:effectLst>
            <a:outerShdw blurRad="101600" dist="254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s-CL"/>
          </a:p>
        </p:txBody>
      </p:sp>
      <p:sp>
        <p:nvSpPr>
          <p:cNvPr id="41" name="Circle 6"/>
          <p:cNvSpPr/>
          <p:nvPr/>
        </p:nvSpPr>
        <p:spPr>
          <a:xfrm>
            <a:off x="571500" y="3316620"/>
            <a:ext cx="320040" cy="320040"/>
          </a:xfrm>
          <a:prstGeom prst="ellipse">
            <a:avLst/>
          </a:prstGeom>
          <a:solidFill>
            <a:srgbClr val="FFFFFF">
              <a:alpha val="20000"/>
            </a:srgbClr>
          </a:solidFill>
          <a:ln w="12700">
            <a:solidFill>
              <a:srgbClr val="FFFFFF">
                <a:alpha val="45000"/>
              </a:srgbClr>
            </a:solidFill>
            <a:prstDash val="solid"/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06</a:t>
            </a:r>
            <a:endParaRPr lang="en-US" sz="1200" dirty="0"/>
          </a:p>
        </p:txBody>
      </p:sp>
      <p:sp>
        <p:nvSpPr>
          <p:cNvPr id="42" name="Title 6"/>
          <p:cNvSpPr/>
          <p:nvPr/>
        </p:nvSpPr>
        <p:spPr>
          <a:xfrm>
            <a:off x="571500" y="3682380"/>
            <a:ext cx="130759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50" b="1" dirty="0">
                <a:solidFill>
                  <a:srgbClr val="FFFFFF"/>
                </a:solidFill>
              </a:rPr>
              <a:t>Documentación</a:t>
            </a:r>
            <a:endParaRPr lang="en-US" sz="1050" dirty="0"/>
          </a:p>
        </p:txBody>
      </p:sp>
      <p:sp>
        <p:nvSpPr>
          <p:cNvPr id="43" name="Evidencia 6"/>
          <p:cNvSpPr/>
          <p:nvPr/>
        </p:nvSpPr>
        <p:spPr>
          <a:xfrm>
            <a:off x="571500" y="4231020"/>
            <a:ext cx="1307592" cy="5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775" i="1" dirty="0">
                <a:solidFill>
                  <a:srgbClr val="FFFFFF">
                    <a:alpha val="85000"/>
                  </a:srgbClr>
                </a:solidFill>
              </a:rPr>
              <a:t>Evidencia: Políticas, procedimientos y cláusulas contractuales</a:t>
            </a:r>
            <a:endParaRPr lang="en-US" sz="775" dirty="0"/>
          </a:p>
        </p:txBody>
      </p:sp>
      <p:sp>
        <p:nvSpPr>
          <p:cNvPr id="44" name="Card 7"/>
          <p:cNvSpPr/>
          <p:nvPr/>
        </p:nvSpPr>
        <p:spPr>
          <a:xfrm>
            <a:off x="2130552" y="3202320"/>
            <a:ext cx="1536192" cy="1720000"/>
          </a:xfrm>
          <a:prstGeom prst="roundRect">
            <a:avLst>
              <a:gd name="adj" fmla="val 6000"/>
            </a:avLst>
          </a:prstGeom>
          <a:solidFill>
            <a:srgbClr val="2E8B42"/>
          </a:solidFill>
          <a:ln w="12700">
            <a:solidFill>
              <a:srgbClr val="2E8B42"/>
            </a:solidFill>
            <a:prstDash val="solid"/>
          </a:ln>
          <a:effectLst>
            <a:outerShdw blurRad="101600" dist="254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s-CL"/>
          </a:p>
        </p:txBody>
      </p:sp>
      <p:sp>
        <p:nvSpPr>
          <p:cNvPr id="45" name="Circle 7"/>
          <p:cNvSpPr/>
          <p:nvPr/>
        </p:nvSpPr>
        <p:spPr>
          <a:xfrm>
            <a:off x="2244852" y="3316620"/>
            <a:ext cx="320040" cy="320040"/>
          </a:xfrm>
          <a:prstGeom prst="ellipse">
            <a:avLst/>
          </a:prstGeom>
          <a:solidFill>
            <a:srgbClr val="FFFFFF">
              <a:alpha val="20000"/>
            </a:srgbClr>
          </a:solidFill>
          <a:ln w="12700">
            <a:solidFill>
              <a:srgbClr val="FFFFFF">
                <a:alpha val="45000"/>
              </a:srgbClr>
            </a:solidFill>
            <a:prstDash val="solid"/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07</a:t>
            </a:r>
            <a:endParaRPr lang="en-US" sz="1200" dirty="0"/>
          </a:p>
        </p:txBody>
      </p:sp>
      <p:sp>
        <p:nvSpPr>
          <p:cNvPr id="46" name="Title 7"/>
          <p:cNvSpPr/>
          <p:nvPr/>
        </p:nvSpPr>
        <p:spPr>
          <a:xfrm>
            <a:off x="2244852" y="3682380"/>
            <a:ext cx="130759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50" b="1" dirty="0">
                <a:solidFill>
                  <a:srgbClr val="FFFFFF"/>
                </a:solidFill>
              </a:rPr>
              <a:t>Procedimientos Internos</a:t>
            </a:r>
            <a:endParaRPr lang="en-US" sz="1050" dirty="0"/>
          </a:p>
        </p:txBody>
      </p:sp>
      <p:sp>
        <p:nvSpPr>
          <p:cNvPr id="47" name="Evidencia 7"/>
          <p:cNvSpPr/>
          <p:nvPr/>
        </p:nvSpPr>
        <p:spPr>
          <a:xfrm>
            <a:off x="2244852" y="4231020"/>
            <a:ext cx="1307592" cy="5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775" i="1" dirty="0">
                <a:solidFill>
                  <a:srgbClr val="FFFFFF">
                    <a:alpha val="85000"/>
                  </a:srgbClr>
                </a:solidFill>
              </a:rPr>
              <a:t>Evidencia: Procedimiento ARSOP-B, incidentes y proveedores</a:t>
            </a:r>
            <a:endParaRPr lang="en-US" sz="775" dirty="0"/>
          </a:p>
        </p:txBody>
      </p:sp>
      <p:sp>
        <p:nvSpPr>
          <p:cNvPr id="48" name="Card 8"/>
          <p:cNvSpPr/>
          <p:nvPr/>
        </p:nvSpPr>
        <p:spPr>
          <a:xfrm>
            <a:off x="3803904" y="3202320"/>
            <a:ext cx="1536192" cy="1720000"/>
          </a:xfrm>
          <a:prstGeom prst="roundRect">
            <a:avLst>
              <a:gd name="adj" fmla="val 6000"/>
            </a:avLst>
          </a:prstGeom>
          <a:solidFill>
            <a:srgbClr val="2E8B42"/>
          </a:solidFill>
          <a:ln w="12700">
            <a:solidFill>
              <a:srgbClr val="2E8B42"/>
            </a:solidFill>
            <a:prstDash val="solid"/>
          </a:ln>
          <a:effectLst>
            <a:outerShdw blurRad="101600" dist="254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s-CL"/>
          </a:p>
        </p:txBody>
      </p:sp>
      <p:sp>
        <p:nvSpPr>
          <p:cNvPr id="49" name="Circle 8"/>
          <p:cNvSpPr/>
          <p:nvPr/>
        </p:nvSpPr>
        <p:spPr>
          <a:xfrm>
            <a:off x="3918204" y="3316620"/>
            <a:ext cx="320040" cy="320040"/>
          </a:xfrm>
          <a:prstGeom prst="ellipse">
            <a:avLst/>
          </a:prstGeom>
          <a:solidFill>
            <a:srgbClr val="FFFFFF">
              <a:alpha val="20000"/>
            </a:srgbClr>
          </a:solidFill>
          <a:ln w="12700">
            <a:solidFill>
              <a:srgbClr val="FFFFFF">
                <a:alpha val="45000"/>
              </a:srgbClr>
            </a:solidFill>
            <a:prstDash val="solid"/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08</a:t>
            </a:r>
            <a:endParaRPr lang="en-US" sz="1200" dirty="0"/>
          </a:p>
        </p:txBody>
      </p:sp>
      <p:sp>
        <p:nvSpPr>
          <p:cNvPr id="50" name="Title 8"/>
          <p:cNvSpPr/>
          <p:nvPr/>
        </p:nvSpPr>
        <p:spPr>
          <a:xfrm>
            <a:off x="3918204" y="3682380"/>
            <a:ext cx="130759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50" b="1" dirty="0">
                <a:solidFill>
                  <a:srgbClr val="FFFFFF"/>
                </a:solidFill>
              </a:rPr>
              <a:t>Medidas de Seguridad</a:t>
            </a:r>
            <a:endParaRPr lang="en-US" sz="1050" dirty="0"/>
          </a:p>
        </p:txBody>
      </p:sp>
      <p:sp>
        <p:nvSpPr>
          <p:cNvPr id="51" name="Evidencia 8"/>
          <p:cNvSpPr/>
          <p:nvPr/>
        </p:nvSpPr>
        <p:spPr>
          <a:xfrm>
            <a:off x="3918204" y="4231020"/>
            <a:ext cx="1307592" cy="5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775" i="1" dirty="0">
                <a:solidFill>
                  <a:srgbClr val="FFFFFF">
                    <a:alpha val="85000"/>
                  </a:srgbClr>
                </a:solidFill>
              </a:rPr>
              <a:t>Evidencia: Controles organizativos, técnicos y físicos</a:t>
            </a:r>
            <a:endParaRPr lang="en-US" sz="775" dirty="0"/>
          </a:p>
        </p:txBody>
      </p:sp>
      <p:sp>
        <p:nvSpPr>
          <p:cNvPr id="52" name="Card 9"/>
          <p:cNvSpPr/>
          <p:nvPr/>
        </p:nvSpPr>
        <p:spPr>
          <a:xfrm>
            <a:off x="5477256" y="3202320"/>
            <a:ext cx="1536192" cy="1720000"/>
          </a:xfrm>
          <a:prstGeom prst="roundRect">
            <a:avLst>
              <a:gd name="adj" fmla="val 6000"/>
            </a:avLst>
          </a:prstGeom>
          <a:solidFill>
            <a:srgbClr val="2E8B42"/>
          </a:solidFill>
          <a:ln w="12700">
            <a:solidFill>
              <a:srgbClr val="2E8B42"/>
            </a:solidFill>
            <a:prstDash val="solid"/>
          </a:ln>
          <a:effectLst>
            <a:outerShdw blurRad="101600" dist="254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s-CL"/>
          </a:p>
        </p:txBody>
      </p:sp>
      <p:sp>
        <p:nvSpPr>
          <p:cNvPr id="53" name="Circle 9"/>
          <p:cNvSpPr/>
          <p:nvPr/>
        </p:nvSpPr>
        <p:spPr>
          <a:xfrm>
            <a:off x="5591556" y="3316620"/>
            <a:ext cx="320040" cy="320040"/>
          </a:xfrm>
          <a:prstGeom prst="ellipse">
            <a:avLst/>
          </a:prstGeom>
          <a:solidFill>
            <a:srgbClr val="FFFFFF">
              <a:alpha val="20000"/>
            </a:srgbClr>
          </a:solidFill>
          <a:ln w="12700">
            <a:solidFill>
              <a:srgbClr val="FFFFFF">
                <a:alpha val="45000"/>
              </a:srgbClr>
            </a:solidFill>
            <a:prstDash val="solid"/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09</a:t>
            </a:r>
            <a:endParaRPr lang="en-US" sz="1200" dirty="0"/>
          </a:p>
        </p:txBody>
      </p:sp>
      <p:sp>
        <p:nvSpPr>
          <p:cNvPr id="54" name="Title 9"/>
          <p:cNvSpPr/>
          <p:nvPr/>
        </p:nvSpPr>
        <p:spPr>
          <a:xfrm>
            <a:off x="5591556" y="3682380"/>
            <a:ext cx="130759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50" b="1" dirty="0">
                <a:solidFill>
                  <a:srgbClr val="FFFFFF"/>
                </a:solidFill>
              </a:rPr>
              <a:t>Capacitación</a:t>
            </a:r>
            <a:endParaRPr lang="en-US" sz="1050" dirty="0"/>
          </a:p>
        </p:txBody>
      </p:sp>
      <p:sp>
        <p:nvSpPr>
          <p:cNvPr id="55" name="Evidencia 9"/>
          <p:cNvSpPr/>
          <p:nvPr/>
        </p:nvSpPr>
        <p:spPr>
          <a:xfrm>
            <a:off x="5591556" y="4231020"/>
            <a:ext cx="1307592" cy="5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775" i="1" dirty="0">
                <a:solidFill>
                  <a:srgbClr val="FFFFFF">
                    <a:alpha val="85000"/>
                  </a:srgbClr>
                </a:solidFill>
              </a:rPr>
              <a:t>Evidencia: Registro de asistencia y material de capacitación</a:t>
            </a:r>
            <a:endParaRPr lang="en-US" sz="775" dirty="0"/>
          </a:p>
        </p:txBody>
      </p:sp>
      <p:sp>
        <p:nvSpPr>
          <p:cNvPr id="56" name="Card 10"/>
          <p:cNvSpPr/>
          <p:nvPr/>
        </p:nvSpPr>
        <p:spPr>
          <a:xfrm>
            <a:off x="7150608" y="3202320"/>
            <a:ext cx="1536192" cy="1720000"/>
          </a:xfrm>
          <a:prstGeom prst="roundRect">
            <a:avLst>
              <a:gd name="adj" fmla="val 6000"/>
            </a:avLst>
          </a:prstGeom>
          <a:solidFill>
            <a:srgbClr val="2E8B42"/>
          </a:solidFill>
          <a:ln w="12700">
            <a:solidFill>
              <a:srgbClr val="2E8B42"/>
            </a:solidFill>
            <a:prstDash val="solid"/>
          </a:ln>
          <a:effectLst>
            <a:outerShdw blurRad="101600" dist="254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s-CL"/>
          </a:p>
        </p:txBody>
      </p:sp>
      <p:sp>
        <p:nvSpPr>
          <p:cNvPr id="57" name="Circle 10"/>
          <p:cNvSpPr/>
          <p:nvPr/>
        </p:nvSpPr>
        <p:spPr>
          <a:xfrm>
            <a:off x="7264908" y="3316620"/>
            <a:ext cx="320040" cy="320040"/>
          </a:xfrm>
          <a:prstGeom prst="ellipse">
            <a:avLst/>
          </a:prstGeom>
          <a:solidFill>
            <a:srgbClr val="FFFFFF">
              <a:alpha val="20000"/>
            </a:srgbClr>
          </a:solidFill>
          <a:ln w="12700">
            <a:solidFill>
              <a:srgbClr val="FFFFFF">
                <a:alpha val="45000"/>
              </a:srgbClr>
            </a:solidFill>
            <a:prstDash val="solid"/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10</a:t>
            </a:r>
            <a:endParaRPr lang="en-US" sz="1200" dirty="0"/>
          </a:p>
        </p:txBody>
      </p:sp>
      <p:sp>
        <p:nvSpPr>
          <p:cNvPr id="58" name="Title 10"/>
          <p:cNvSpPr/>
          <p:nvPr/>
        </p:nvSpPr>
        <p:spPr>
          <a:xfrm>
            <a:off x="7264908" y="3682380"/>
            <a:ext cx="130759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50" b="1" dirty="0">
                <a:solidFill>
                  <a:srgbClr val="FFFFFF"/>
                </a:solidFill>
              </a:rPr>
              <a:t>Mejora Continua</a:t>
            </a:r>
            <a:endParaRPr lang="en-US" sz="1050" dirty="0"/>
          </a:p>
        </p:txBody>
      </p:sp>
      <p:sp>
        <p:nvSpPr>
          <p:cNvPr id="59" name="Evidencia 10"/>
          <p:cNvSpPr/>
          <p:nvPr/>
        </p:nvSpPr>
        <p:spPr>
          <a:xfrm>
            <a:off x="7264908" y="4231020"/>
            <a:ext cx="1307592" cy="5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775" i="1" dirty="0">
                <a:solidFill>
                  <a:srgbClr val="FFFFFF">
                    <a:alpha val="85000"/>
                  </a:srgbClr>
                </a:solidFill>
              </a:rPr>
              <a:t>Evidencia: Informes de revisión periódica y actas de seguimiento</a:t>
            </a:r>
            <a:endParaRPr lang="en-US" sz="775" dirty="0"/>
          </a:p>
        </p:txBody>
      </p:sp>
      <p:sp>
        <p:nvSpPr>
          <p:cNvPr id="65" name="Footer"/>
          <p:cNvSpPr/>
          <p:nvPr/>
        </p:nvSpPr>
        <p:spPr>
          <a:xfrm>
            <a:off x="457200" y="4938840"/>
            <a:ext cx="8229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8A94A6"/>
                </a:solidFill>
              </a:rPr>
              <a:t>CÁMARA DE COMERCIO DE SANTIAGO  ·  PROGRAMA DE CUMPLIMIENTO PYME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86D9777-6131-4899-ADCB-8C1875808A43}">
  <we:reference id="f5f369e5-aa35-49d7-ad7b-638152ddb008" version="1.0.0.1" store="EXCatalog" storeType="EXCatalog"/>
  <we:alternateReferences>
    <we:reference id="WA200010001" version="1.0.0.1" store="es-ES" storeType="OMEX"/>
  </we:alternateReferences>
  <we:properties>
    <we:property name="claude.fileId" value="&quot;953e34e3-b30d-4a16-98c0-3765e7d2306c&quot;"/>
  </we:properties>
  <we:bindings/>
  <we:snapshot xmlns:r="http://schemas.openxmlformats.org/officeDocument/2006/relationships"/>
</we:webextension>
</file>

<file path=docMetadata/LabelInfo.xml><?xml version="1.0" encoding="utf-8"?>
<clbl:labelList xmlns:clbl="http://schemas.microsoft.com/office/2020/mipLabelMetadata">
  <clbl:label id="{29f58970-aaf9-4922-a215-98dc101798f3}" enabled="0" method="" siteId="{29f58970-aaf9-4922-a215-98dc101798f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906</TotalTime>
  <Words>1695</Words>
  <Application>Microsoft Office PowerPoint</Application>
  <PresentationFormat>Presentación en pantalla (16:9)</PresentationFormat>
  <Paragraphs>256</Paragraphs>
  <Slides>17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Office Theme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Guía PYME - Ley 21.719 Protección de Datos | CCS</dc:title>
  <dc:subject>PptxGenJS Presentation</dc:subject>
  <dc:creator>PptxGenJS</dc:creator>
  <cp:lastModifiedBy>Tabata Torbellino Santelices</cp:lastModifiedBy>
  <cp:revision>6</cp:revision>
  <dcterms:created xsi:type="dcterms:W3CDTF">2026-06-23T03:31:23Z</dcterms:created>
  <dcterms:modified xsi:type="dcterms:W3CDTF">2026-07-08T18:32:05Z</dcterms:modified>
</cp:coreProperties>
</file>