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1675"/>
  <p:notesSz cx="6858000" cy="12191675"/>
  <p:embeddedFontLs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uXuV8RtRHttcG5hqJtpjS2Ka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customschemas.google.com/relationships/presentationmetadata" Target="metadata"/><Relationship Id="rId23" Type="http://schemas.openxmlformats.org/officeDocument/2006/relationships/font" Target="fonts/Poppins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e55ba3eb3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ee55ba3eb3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ee55ba3eb3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ee55ba3eb3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ee55ba3eb3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ee55ba3eb3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e7b1c3e48_0_111:notes"/>
          <p:cNvSpPr txBox="1"/>
          <p:nvPr>
            <p:ph idx="1" type="body"/>
          </p:nvPr>
        </p:nvSpPr>
        <p:spPr>
          <a:xfrm>
            <a:off x="685800" y="5867244"/>
            <a:ext cx="54864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ee7b1c3e48_0_111:notes"/>
          <p:cNvSpPr/>
          <p:nvPr>
            <p:ph idx="2" type="sldImg"/>
          </p:nvPr>
        </p:nvSpPr>
        <p:spPr>
          <a:xfrm>
            <a:off x="685873" y="1523959"/>
            <a:ext cx="5486400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e55ba3eb3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ee55ba3eb3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ee55ba3eb3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f2d7030e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f2d7030e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f2d7030e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f2986fc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ef2986fc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ef2986fc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e55ba3eb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ee55ba3eb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ee55ba3eb3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4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4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Relationship Id="rId3" Type="http://schemas.openxmlformats.org/officeDocument/2006/relationships/image" Target="../media/image4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4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jpg"/><Relationship Id="rId3" Type="http://schemas.openxmlformats.org/officeDocument/2006/relationships/image" Target="../media/image4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jpg"/><Relationship Id="rId3" Type="http://schemas.openxmlformats.org/officeDocument/2006/relationships/image" Target="../media/image4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ontenido 2">
  <p:cSld name="Portada Contenido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3ee7b1c3e48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3ee7b1c3e48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318" y="1057940"/>
            <a:ext cx="1272729" cy="62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ontenido 3">
  <p:cSld name="Portada Contenido 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3ee7b1c3e48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3ee7b1c3e48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318" y="1057940"/>
            <a:ext cx="1272729" cy="62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2">
  <p:cSld name="Contenido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3ee7b1c3e48_0_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ee7b1c3e48_0_161"/>
          <p:cNvSpPr txBox="1"/>
          <p:nvPr>
            <p:ph idx="11" type="ftr"/>
          </p:nvPr>
        </p:nvSpPr>
        <p:spPr>
          <a:xfrm>
            <a:off x="538143" y="613725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3ee7b1c3e48_0_161"/>
          <p:cNvSpPr txBox="1"/>
          <p:nvPr>
            <p:ph idx="12" type="sldNum"/>
          </p:nvPr>
        </p:nvSpPr>
        <p:spPr>
          <a:xfrm>
            <a:off x="8610374" y="614203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g3ee7b1c3e48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">
  <p:cSld name="Contenido 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ee7b1c3e48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ee7b1c3e48_0_166"/>
          <p:cNvSpPr txBox="1"/>
          <p:nvPr>
            <p:ph idx="11" type="ftr"/>
          </p:nvPr>
        </p:nvSpPr>
        <p:spPr>
          <a:xfrm>
            <a:off x="538143" y="613725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ee7b1c3e48_0_166"/>
          <p:cNvSpPr txBox="1"/>
          <p:nvPr>
            <p:ph idx="12" type="sldNum"/>
          </p:nvPr>
        </p:nvSpPr>
        <p:spPr>
          <a:xfrm>
            <a:off x="8838967" y="614203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g3ee7b1c3e48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5">
  <p:cSld name="Contenido 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3ee7b1c3e48_0_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ee7b1c3e48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028" y="5790256"/>
            <a:ext cx="881355" cy="43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6">
  <p:cSld name="Contenido 6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ee7b1c3e48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ee7b1c3e48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028" y="5790256"/>
            <a:ext cx="881355" cy="43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9">
  <p:cSld name="Contenido 9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3ee7b1c3e48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3ee7b1c3e48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3">
  <p:cSld name="Contenido 1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ee7b1c3e48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39" y="567267"/>
            <a:ext cx="759440" cy="37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Resaltado">
  <p:cSld name="Texto Resaltad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ee7b1c3e48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ee7b1c3e48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4">
  <p:cSld name="Contenido 1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3ee7b1c3e48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ee7b1c3e48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ee7b1c3e48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3ee7b1c3e48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6249" y="5425440"/>
            <a:ext cx="1563344" cy="77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7">
  <p:cSld name="Contenido 7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3ee7b1c3e48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3ee7b1c3e48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028" y="5790256"/>
            <a:ext cx="881355" cy="43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8">
  <p:cSld name="Contenido 8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3ee7b1c3e4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ee7b1c3e4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1055" y="5790256"/>
            <a:ext cx="881355" cy="43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cias">
  <p:cSld name="Gracia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ee7b1c3e48_0_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do limpio">
  <p:cSld name="Fondo limpi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ee7b1c3e48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3" cy="68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1">
  <p:cSld name="Final 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ee7b1c3e48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2">
  <p:cSld name="final 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ee7b1c3e4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3">
  <p:cSld name="Contenido 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ee7b1c3e48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ee7b1c3e48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4">
  <p:cSld name="Contenido 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ee7b1c3e48_0_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ee7b1c3e48_0_205"/>
          <p:cNvSpPr txBox="1"/>
          <p:nvPr>
            <p:ph idx="11" type="ftr"/>
          </p:nvPr>
        </p:nvSpPr>
        <p:spPr>
          <a:xfrm>
            <a:off x="538143" y="613725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ee7b1c3e48_0_205"/>
          <p:cNvSpPr txBox="1"/>
          <p:nvPr>
            <p:ph idx="12" type="sldNum"/>
          </p:nvPr>
        </p:nvSpPr>
        <p:spPr>
          <a:xfrm>
            <a:off x="8838967" y="614203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g3ee7b1c3e48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0">
  <p:cSld name="Contenido 10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ee7b1c3e48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ee7b1c3e48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396" y="700061"/>
            <a:ext cx="800079" cy="39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1">
  <p:cSld name="Contenido 1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ee7b1c3e48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0097" y="5850467"/>
            <a:ext cx="759440" cy="37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2">
  <p:cSld name="Portada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3ee7b1c3e48_0_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3ee7b1c3e48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161" y="5638800"/>
            <a:ext cx="1295930" cy="64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12">
  <p:cSld name="Contenido 1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ee7b1c3e48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1694" y="638387"/>
            <a:ext cx="759440" cy="37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3">
  <p:cSld name="Portada 3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3ee7b1c3e48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3ee7b1c3e48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161" y="5638800"/>
            <a:ext cx="1295930" cy="64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4">
  <p:cSld name="Portada 4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3ee7b1c3e48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3ee7b1c3e48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161" y="5638800"/>
            <a:ext cx="1295930" cy="64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ce Contenido 1">
  <p:cSld name="Indice Contenido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3ee7b1c3e48_0_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3ee7b1c3e48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860" y="3017148"/>
            <a:ext cx="1646379" cy="8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ce Contenido 2">
  <p:cSld name="Indice Contenido 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3ee7b1c3e48_0_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3ee7b1c3e48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860" y="3017148"/>
            <a:ext cx="1646379" cy="8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ce Contenido 3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g3ee7b1c3e48_0_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3ee7b1c3e48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860" y="2702188"/>
            <a:ext cx="1646379" cy="8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ontenido 1">
  <p:cSld name="Portada Contenido 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g3ee7b1c3e48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675" cy="68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3ee7b1c3e48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1824" y="706150"/>
            <a:ext cx="1247107" cy="61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0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ee7b1c3e48_0_125"/>
          <p:cNvSpPr txBox="1"/>
          <p:nvPr>
            <p:ph type="title"/>
          </p:nvPr>
        </p:nvSpPr>
        <p:spPr>
          <a:xfrm>
            <a:off x="838178" y="365125"/>
            <a:ext cx="1051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g3ee7b1c3e48_0_125"/>
          <p:cNvSpPr txBox="1"/>
          <p:nvPr>
            <p:ph idx="1" type="body"/>
          </p:nvPr>
        </p:nvSpPr>
        <p:spPr>
          <a:xfrm>
            <a:off x="838178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3ee7b1c3e48_0_125"/>
          <p:cNvSpPr txBox="1"/>
          <p:nvPr>
            <p:ph idx="10" type="dt"/>
          </p:nvPr>
        </p:nvSpPr>
        <p:spPr>
          <a:xfrm>
            <a:off x="83817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g3ee7b1c3e48_0_125"/>
          <p:cNvSpPr txBox="1"/>
          <p:nvPr>
            <p:ph idx="11" type="ftr"/>
          </p:nvPr>
        </p:nvSpPr>
        <p:spPr>
          <a:xfrm>
            <a:off x="4038492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3ee7b1c3e48_0_125"/>
          <p:cNvSpPr txBox="1"/>
          <p:nvPr>
            <p:ph idx="12" type="sldNum"/>
          </p:nvPr>
        </p:nvSpPr>
        <p:spPr>
          <a:xfrm>
            <a:off x="861037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hyperlink" Target="http://drive.google.com/file/d/1enC05r9FSBHFEionFhl1jTHtKxYob9E7/view" TargetMode="External"/><Relationship Id="rId6" Type="http://schemas.openxmlformats.org/officeDocument/2006/relationships/image" Target="../media/image5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6.png"/><Relationship Id="rId4" Type="http://schemas.openxmlformats.org/officeDocument/2006/relationships/image" Target="../media/image43.png"/><Relationship Id="rId5" Type="http://schemas.openxmlformats.org/officeDocument/2006/relationships/hyperlink" Target="http://drive.google.com/file/d/1-FBAZRIpBj-zfc3mQCX3gxVYeveHjtES/view" TargetMode="External"/><Relationship Id="rId6" Type="http://schemas.openxmlformats.org/officeDocument/2006/relationships/image" Target="../media/image64.jpg"/><Relationship Id="rId7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71.png"/><Relationship Id="rId9" Type="http://schemas.openxmlformats.org/officeDocument/2006/relationships/image" Target="../media/image72.png"/><Relationship Id="rId5" Type="http://schemas.openxmlformats.org/officeDocument/2006/relationships/image" Target="../media/image60.png"/><Relationship Id="rId6" Type="http://schemas.openxmlformats.org/officeDocument/2006/relationships/image" Target="../media/image62.png"/><Relationship Id="rId7" Type="http://schemas.openxmlformats.org/officeDocument/2006/relationships/image" Target="../media/image61.png"/><Relationship Id="rId8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74.png"/><Relationship Id="rId7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2.jpg"/><Relationship Id="rId5" Type="http://schemas.openxmlformats.org/officeDocument/2006/relationships/image" Target="../media/image67.jpg"/><Relationship Id="rId6" Type="http://schemas.openxmlformats.org/officeDocument/2006/relationships/image" Target="../media/image41.jpg"/><Relationship Id="rId7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55.png"/><Relationship Id="rId5" Type="http://schemas.openxmlformats.org/officeDocument/2006/relationships/image" Target="../media/image70.png"/><Relationship Id="rId6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hyperlink" Target="http://drive.google.com/file/d/1IM3ST8BoF932HePpbyC0daZqslCRd3FP/view" TargetMode="External"/><Relationship Id="rId6" Type="http://schemas.openxmlformats.org/officeDocument/2006/relationships/image" Target="../media/image6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hyperlink" Target="http://drive.google.com/file/d/1TV-g5mC2oeURuQFQJono86VXL2SPCfKx/view" TargetMode="External"/><Relationship Id="rId6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A8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white_on_dark.png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60" y="118930"/>
            <a:ext cx="1737360" cy="1042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1026550" y="1882150"/>
            <a:ext cx="68616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Cómo se beneficia tu ecommerce con las </a:t>
            </a:r>
            <a:r>
              <a:rPr b="1" lang="en-US" sz="4000">
                <a:solidFill>
                  <a:srgbClr val="FFFFFF"/>
                </a:solidFill>
              </a:rPr>
              <a:t>E</a:t>
            </a: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ntregas </a:t>
            </a:r>
            <a:r>
              <a:rPr b="1" lang="en-US" sz="4000">
                <a:solidFill>
                  <a:srgbClr val="FFFFFF"/>
                </a:solidFill>
              </a:rPr>
              <a:t>F</a:t>
            </a: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uera de </a:t>
            </a:r>
            <a:r>
              <a:rPr b="1" lang="en-US" sz="4000">
                <a:solidFill>
                  <a:srgbClr val="FFFFFF"/>
                </a:solidFill>
              </a:rPr>
              <a:t>C</a:t>
            </a: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asa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026555" y="4044270"/>
            <a:ext cx="640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Lockers y puntos de retiro como palanca de crecimiento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" title="bluezon-megafon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150" y="1407325"/>
            <a:ext cx="3621100" cy="46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257" name="Google Shape;257;g3ee55ba3eb3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ee55ba3eb3_0_40"/>
          <p:cNvSpPr/>
          <p:nvPr/>
        </p:nvSpPr>
        <p:spPr>
          <a:xfrm>
            <a:off x="548640" y="384048"/>
            <a:ext cx="9601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B1F4D"/>
                </a:solidFill>
              </a:rPr>
              <a:t>Shopify plan plus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: La </a:t>
            </a:r>
            <a:r>
              <a:rPr b="1" lang="en-US" sz="2600">
                <a:solidFill>
                  <a:srgbClr val="0B1F4D"/>
                </a:solidFill>
              </a:rPr>
              <a:t>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xperiencia del </a:t>
            </a:r>
            <a:r>
              <a:rPr b="1" lang="en-US" sz="2600">
                <a:solidFill>
                  <a:srgbClr val="0B1F4D"/>
                </a:solidFill>
              </a:rPr>
              <a:t>c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omprador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ee55ba3eb3_0_40"/>
          <p:cNvSpPr/>
          <p:nvPr/>
        </p:nvSpPr>
        <p:spPr>
          <a:xfrm>
            <a:off x="822960" y="1828800"/>
            <a:ext cx="2651700" cy="4663500"/>
          </a:xfrm>
          <a:prstGeom prst="roundRect">
            <a:avLst>
              <a:gd fmla="val 12069" name="adj"/>
            </a:avLst>
          </a:prstGeom>
          <a:solidFill>
            <a:srgbClr val="16213E"/>
          </a:solidFill>
          <a:ln cap="flat" cmpd="sng" w="12700">
            <a:solidFill>
              <a:srgbClr val="162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ee55ba3eb3_0_40"/>
          <p:cNvSpPr/>
          <p:nvPr/>
        </p:nvSpPr>
        <p:spPr>
          <a:xfrm>
            <a:off x="2084832" y="1947672"/>
            <a:ext cx="128100" cy="128100"/>
          </a:xfrm>
          <a:prstGeom prst="ellipse">
            <a:avLst/>
          </a:prstGeom>
          <a:solidFill>
            <a:srgbClr val="3A4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ee55ba3eb3_0_40"/>
          <p:cNvSpPr/>
          <p:nvPr/>
        </p:nvSpPr>
        <p:spPr>
          <a:xfrm>
            <a:off x="1051560" y="5074920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InPost Locker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ee55ba3eb3_0_40"/>
          <p:cNvSpPr/>
          <p:nvPr/>
        </p:nvSpPr>
        <p:spPr>
          <a:xfrm>
            <a:off x="2514600" y="5074920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1.2km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ee55ba3eb3_0_40"/>
          <p:cNvSpPr/>
          <p:nvPr/>
        </p:nvSpPr>
        <p:spPr>
          <a:xfrm>
            <a:off x="1051560" y="5458968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DHL ServicePoint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ee55ba3eb3_0_40"/>
          <p:cNvSpPr/>
          <p:nvPr/>
        </p:nvSpPr>
        <p:spPr>
          <a:xfrm>
            <a:off x="2514600" y="5458968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2.4km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ee55ba3eb3_0_40"/>
          <p:cNvSpPr/>
          <p:nvPr/>
        </p:nvSpPr>
        <p:spPr>
          <a:xfrm>
            <a:off x="1051560" y="5843016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Mondial Relay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ee55ba3eb3_0_40"/>
          <p:cNvSpPr/>
          <p:nvPr/>
        </p:nvSpPr>
        <p:spPr>
          <a:xfrm>
            <a:off x="2514600" y="5843016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3.1km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sessions/nice-cool-knuth/mnt/outputs/work/assets/mascot_hero_thumbsup.png" id="267" name="Google Shape;267;g3ee55ba3eb3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840" y="4861720"/>
            <a:ext cx="1188721" cy="153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ee55ba3eb3_0_40"/>
          <p:cNvSpPr/>
          <p:nvPr/>
        </p:nvSpPr>
        <p:spPr>
          <a:xfrm>
            <a:off x="5989320" y="196596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ee55ba3eb3_0_40"/>
          <p:cNvSpPr/>
          <p:nvPr/>
        </p:nvSpPr>
        <p:spPr>
          <a:xfrm>
            <a:off x="6355080" y="196596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b="1" lang="en-US" sz="1450">
                <a:solidFill>
                  <a:srgbClr val="16213E"/>
                </a:solidFill>
              </a:rPr>
              <a:t>Contraste</a:t>
            </a:r>
            <a:r>
              <a:rPr lang="en-US" sz="1450">
                <a:solidFill>
                  <a:srgbClr val="16213E"/>
                </a:solidFill>
              </a:rPr>
              <a:t> entre domicilio y entrega fuera de casa en </a:t>
            </a:r>
            <a:r>
              <a:rPr b="1" lang="en-US" sz="1450">
                <a:solidFill>
                  <a:srgbClr val="16213E"/>
                </a:solidFill>
              </a:rPr>
              <a:t>check out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ee55ba3eb3_0_40"/>
          <p:cNvSpPr/>
          <p:nvPr/>
        </p:nvSpPr>
        <p:spPr>
          <a:xfrm>
            <a:off x="5989320" y="338328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ee55ba3eb3_0_40"/>
          <p:cNvSpPr/>
          <p:nvPr/>
        </p:nvSpPr>
        <p:spPr>
          <a:xfrm>
            <a:off x="6355080" y="338328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lang="en-US" sz="1450">
                <a:solidFill>
                  <a:srgbClr val="16213E"/>
                </a:solidFill>
              </a:rPr>
              <a:t>Se ofrece el </a:t>
            </a:r>
            <a:r>
              <a:rPr b="1" lang="en-US" sz="1450">
                <a:solidFill>
                  <a:srgbClr val="16213E"/>
                </a:solidFill>
              </a:rPr>
              <a:t>punto más cercano</a:t>
            </a:r>
            <a:r>
              <a:rPr lang="en-US" sz="1450">
                <a:solidFill>
                  <a:srgbClr val="16213E"/>
                </a:solidFill>
              </a:rPr>
              <a:t> por Geolocalización precisa y se </a:t>
            </a:r>
            <a:r>
              <a:rPr b="1" lang="en-US" sz="1450">
                <a:solidFill>
                  <a:srgbClr val="16213E"/>
                </a:solidFill>
              </a:rPr>
              <a:t>añade un mapa interactivo</a:t>
            </a:r>
            <a:r>
              <a:rPr lang="en-US" sz="1450">
                <a:solidFill>
                  <a:srgbClr val="16213E"/>
                </a:solidFill>
              </a:rPr>
              <a:t> para el usuario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ee55ba3eb3_0_40"/>
          <p:cNvSpPr/>
          <p:nvPr/>
        </p:nvSpPr>
        <p:spPr>
          <a:xfrm>
            <a:off x="5989320" y="480060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ee55ba3eb3_0_40"/>
          <p:cNvSpPr/>
          <p:nvPr/>
        </p:nvSpPr>
        <p:spPr>
          <a:xfrm>
            <a:off x="6355080" y="480060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lang="en-US" sz="1450">
                <a:solidFill>
                  <a:srgbClr val="16213E"/>
                </a:solidFill>
              </a:rPr>
              <a:t>Disponibilidad de la red en </a:t>
            </a:r>
            <a:r>
              <a:rPr b="1" lang="en-US" sz="1450">
                <a:solidFill>
                  <a:srgbClr val="16213E"/>
                </a:solidFill>
              </a:rPr>
              <a:t>tiempo real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3ee55ba3eb3_0_40" title="KayaUnite_Shopify_plus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8950" y="2075775"/>
            <a:ext cx="2439699" cy="432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3ee55ba3eb3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272" y="1047925"/>
            <a:ext cx="5813676" cy="5813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sessions/nice-cool-knuth/mnt/outputs/work/assets/logo_navy_on_light.png" id="281" name="Google Shape;281;g3ee55ba3eb3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ee55ba3eb3_0_69"/>
          <p:cNvSpPr/>
          <p:nvPr/>
        </p:nvSpPr>
        <p:spPr>
          <a:xfrm>
            <a:off x="548640" y="384048"/>
            <a:ext cx="9601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B1F4D"/>
                </a:solidFill>
              </a:rPr>
              <a:t>Woocommerce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: La </a:t>
            </a:r>
            <a:r>
              <a:rPr b="1" lang="en-US" sz="2600">
                <a:solidFill>
                  <a:srgbClr val="0B1F4D"/>
                </a:solidFill>
              </a:rPr>
              <a:t>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xperiencia del </a:t>
            </a:r>
            <a:r>
              <a:rPr b="1" lang="en-US" sz="2600">
                <a:solidFill>
                  <a:srgbClr val="0B1F4D"/>
                </a:solidFill>
              </a:rPr>
              <a:t>c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omprador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ee55ba3eb3_0_69"/>
          <p:cNvSpPr/>
          <p:nvPr/>
        </p:nvSpPr>
        <p:spPr>
          <a:xfrm>
            <a:off x="3209481" y="1947672"/>
            <a:ext cx="128100" cy="128100"/>
          </a:xfrm>
          <a:prstGeom prst="ellipse">
            <a:avLst/>
          </a:prstGeom>
          <a:solidFill>
            <a:srgbClr val="3A4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ee55ba3eb3_0_69"/>
          <p:cNvSpPr/>
          <p:nvPr/>
        </p:nvSpPr>
        <p:spPr>
          <a:xfrm>
            <a:off x="5989320" y="196596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ee55ba3eb3_0_69"/>
          <p:cNvSpPr/>
          <p:nvPr/>
        </p:nvSpPr>
        <p:spPr>
          <a:xfrm>
            <a:off x="6355080" y="196596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b="1" lang="en-US" sz="1450">
                <a:solidFill>
                  <a:srgbClr val="16213E"/>
                </a:solidFill>
              </a:rPr>
              <a:t>Contraste</a:t>
            </a:r>
            <a:r>
              <a:rPr lang="en-US" sz="1450">
                <a:solidFill>
                  <a:srgbClr val="16213E"/>
                </a:solidFill>
              </a:rPr>
              <a:t> entre domicilio y entrega fuera de casa en </a:t>
            </a:r>
            <a:r>
              <a:rPr b="1" lang="en-US" sz="1450">
                <a:solidFill>
                  <a:srgbClr val="16213E"/>
                </a:solidFill>
              </a:rPr>
              <a:t>check out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ee55ba3eb3_0_69"/>
          <p:cNvSpPr/>
          <p:nvPr/>
        </p:nvSpPr>
        <p:spPr>
          <a:xfrm>
            <a:off x="5989320" y="338328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ee55ba3eb3_0_69"/>
          <p:cNvSpPr/>
          <p:nvPr/>
        </p:nvSpPr>
        <p:spPr>
          <a:xfrm>
            <a:off x="6355080" y="338328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Char char="●"/>
            </a:pPr>
            <a:r>
              <a:rPr b="1" i="0" lang="en-US" sz="1450" u="none" cap="none" strike="noStrike">
                <a:solidFill>
                  <a:srgbClr val="16213E"/>
                </a:solidFill>
              </a:rPr>
              <a:t>Geolocalización</a:t>
            </a:r>
            <a:r>
              <a:rPr b="0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 precisa por distancia y</a:t>
            </a:r>
            <a:r>
              <a:rPr b="1" i="0" lang="en-US" sz="1450" u="none" cap="none" strike="noStrike">
                <a:solidFill>
                  <a:srgbClr val="16213E"/>
                </a:solidFill>
              </a:rPr>
              <a:t> mapa dispo</a:t>
            </a:r>
            <a:r>
              <a:rPr b="1" lang="en-US" sz="1450">
                <a:solidFill>
                  <a:srgbClr val="16213E"/>
                </a:solidFill>
              </a:rPr>
              <a:t>nible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ee55ba3eb3_0_69"/>
          <p:cNvSpPr/>
          <p:nvPr/>
        </p:nvSpPr>
        <p:spPr>
          <a:xfrm>
            <a:off x="5989320" y="480060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ee55ba3eb3_0_69"/>
          <p:cNvSpPr/>
          <p:nvPr/>
        </p:nvSpPr>
        <p:spPr>
          <a:xfrm>
            <a:off x="6355080" y="480060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lang="en-US" sz="1450">
                <a:solidFill>
                  <a:srgbClr val="16213E"/>
                </a:solidFill>
              </a:rPr>
              <a:t>Disponibilidad de la red en </a:t>
            </a:r>
            <a:r>
              <a:rPr b="1" lang="en-US" sz="1450">
                <a:solidFill>
                  <a:srgbClr val="16213E"/>
                </a:solidFill>
              </a:rPr>
              <a:t>tiempo real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3ee55ba3eb3_0_69" title="Woocommerce_oohd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475" y="2129850"/>
            <a:ext cx="4826376" cy="285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sessions/nice-cool-knuth/mnt/outputs/work/assets/mascot_hero_thumbsup.png" id="291" name="Google Shape;291;g3ee55ba3eb3_0_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6840" y="5074920"/>
            <a:ext cx="1188721" cy="153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297" name="Google Shape;2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/>
          <p:nvPr/>
        </p:nvSpPr>
        <p:spPr>
          <a:xfrm>
            <a:off x="548640" y="384048"/>
            <a:ext cx="8229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3 ideas para llevarte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554480" y="1691640"/>
            <a:ext cx="10058400" cy="1371600"/>
          </a:xfrm>
          <a:prstGeom prst="rect">
            <a:avLst/>
          </a:prstGeom>
          <a:solidFill>
            <a:srgbClr val="F4F6F8"/>
          </a:solidFill>
          <a:ln cap="flat" cmpd="sng" w="12700">
            <a:solidFill>
              <a:srgbClr val="F4F6F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457200" y="1554480"/>
            <a:ext cx="146304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20240" y="1691640"/>
            <a:ext cx="932688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16213E"/>
                </a:solidFill>
              </a:rPr>
              <a:t>Las Entregas Fuera de Casa </a:t>
            </a: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ya no </a:t>
            </a:r>
            <a:r>
              <a:rPr b="1" lang="en-US" sz="1700">
                <a:solidFill>
                  <a:srgbClr val="16213E"/>
                </a:solidFill>
              </a:rPr>
              <a:t>son solo una opción</a:t>
            </a: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>
                <a:solidFill>
                  <a:srgbClr val="16213E"/>
                </a:solidFill>
              </a:rPr>
              <a:t>M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arketplaces ya </a:t>
            </a:r>
            <a:r>
              <a:rPr lang="en-US" sz="1700">
                <a:solidFill>
                  <a:srgbClr val="16213E"/>
                </a:solidFill>
              </a:rPr>
              <a:t>lo están implementando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; los clientes lo exigen).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554480" y="3246120"/>
            <a:ext cx="10058400" cy="1371600"/>
          </a:xfrm>
          <a:prstGeom prst="rect">
            <a:avLst/>
          </a:prstGeom>
          <a:solidFill>
            <a:srgbClr val="F4F6F8"/>
          </a:solidFill>
          <a:ln cap="flat" cmpd="sng" w="12700">
            <a:solidFill>
              <a:srgbClr val="F4F6F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457200" y="3108960"/>
            <a:ext cx="146304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920240" y="3246120"/>
            <a:ext cx="932688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El beneficio es </a:t>
            </a: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estrictamente </a:t>
            </a: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mutuo  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(Menos costos logísticos a cambio de mayor flexibilidad y confianza).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1554480" y="4800600"/>
            <a:ext cx="10058400" cy="1371600"/>
          </a:xfrm>
          <a:prstGeom prst="rect">
            <a:avLst/>
          </a:prstGeom>
          <a:solidFill>
            <a:srgbClr val="F4F6F8"/>
          </a:solidFill>
          <a:ln cap="flat" cmpd="sng" w="12700">
            <a:solidFill>
              <a:srgbClr val="F4F6F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"/>
          <p:cNvSpPr/>
          <p:nvPr/>
        </p:nvSpPr>
        <p:spPr>
          <a:xfrm>
            <a:off x="457200" y="4663440"/>
            <a:ext cx="146304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1920240" y="4800600"/>
            <a:ext cx="932688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La integración es accesible  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>
                <a:solidFill>
                  <a:srgbClr val="16213E"/>
                </a:solidFill>
              </a:rPr>
              <a:t>Las soluciones se adaptan a tu ecommerce</a:t>
            </a:r>
            <a:r>
              <a:rPr b="0" i="0" lang="en-US" sz="17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3ee7b1c3e48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4216" y="4736800"/>
            <a:ext cx="1724930" cy="212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ee7b1c3e48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104" y="243238"/>
            <a:ext cx="1609877" cy="90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ee7b1c3e48_0_111"/>
          <p:cNvSpPr/>
          <p:nvPr/>
        </p:nvSpPr>
        <p:spPr>
          <a:xfrm>
            <a:off x="608186" y="541012"/>
            <a:ext cx="7857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Nuestros servicios</a:t>
            </a:r>
            <a:endParaRPr b="1" sz="3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¿Quieres usar nuestros servicios? ¡Escanea el QR y comienza!</a:t>
            </a:r>
            <a:endParaRPr b="1"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5" name="Google Shape;315;g3ee7b1c3e48_0_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5960" y="3261534"/>
            <a:ext cx="1977750" cy="195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ee7b1c3e48_0_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2797" y="3244420"/>
            <a:ext cx="1977730" cy="198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ee7b1c3e48_0_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9624" y="3227538"/>
            <a:ext cx="1977729" cy="198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ee7b1c3e48_0_1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78191" y="3244525"/>
            <a:ext cx="1886015" cy="195377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ee7b1c3e48_0_111"/>
          <p:cNvSpPr/>
          <p:nvPr/>
        </p:nvSpPr>
        <p:spPr>
          <a:xfrm>
            <a:off x="829665" y="2594500"/>
            <a:ext cx="2270400" cy="53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13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132A2"/>
                </a:solidFill>
                <a:latin typeface="Calibri"/>
                <a:ea typeface="Calibri"/>
                <a:cs typeface="Calibri"/>
                <a:sym typeface="Calibri"/>
              </a:rPr>
              <a:t>¿Eres un E-commerce con &lt;500 pedidos al mes?</a:t>
            </a:r>
            <a:endParaRPr b="1" sz="1500">
              <a:solidFill>
                <a:srgbClr val="013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ee7b1c3e48_0_111"/>
          <p:cNvSpPr/>
          <p:nvPr/>
        </p:nvSpPr>
        <p:spPr>
          <a:xfrm>
            <a:off x="3401772" y="2594500"/>
            <a:ext cx="2270400" cy="53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13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132A2"/>
                </a:solidFill>
                <a:latin typeface="Calibri"/>
                <a:ea typeface="Calibri"/>
                <a:cs typeface="Calibri"/>
                <a:sym typeface="Calibri"/>
              </a:rPr>
              <a:t>¿Fulfillment?</a:t>
            </a:r>
            <a:endParaRPr b="1" sz="1500">
              <a:solidFill>
                <a:srgbClr val="013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ee7b1c3e48_0_111"/>
          <p:cNvSpPr/>
          <p:nvPr/>
        </p:nvSpPr>
        <p:spPr>
          <a:xfrm>
            <a:off x="6063313" y="2594500"/>
            <a:ext cx="2270400" cy="53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13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132A2"/>
                </a:solidFill>
                <a:latin typeface="Calibri"/>
                <a:ea typeface="Calibri"/>
                <a:cs typeface="Calibri"/>
                <a:sym typeface="Calibri"/>
              </a:rPr>
              <a:t>¿E-commerce con +500 pedidos al mes?</a:t>
            </a:r>
            <a:endParaRPr b="1" sz="1500">
              <a:solidFill>
                <a:srgbClr val="013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ee7b1c3e48_0_111"/>
          <p:cNvSpPr/>
          <p:nvPr/>
        </p:nvSpPr>
        <p:spPr>
          <a:xfrm>
            <a:off x="8586034" y="2594500"/>
            <a:ext cx="2270400" cy="53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13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132A2"/>
                </a:solidFill>
                <a:latin typeface="Calibri"/>
                <a:ea typeface="Calibri"/>
                <a:cs typeface="Calibri"/>
                <a:sym typeface="Calibri"/>
              </a:rPr>
              <a:t>¿Envíos como persona natural?</a:t>
            </a:r>
            <a:endParaRPr b="1" sz="1500">
              <a:solidFill>
                <a:srgbClr val="013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/>
          <p:nvPr/>
        </p:nvSpPr>
        <p:spPr>
          <a:xfrm>
            <a:off x="457200" y="1005840"/>
            <a:ext cx="11274552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457200" y="2606040"/>
            <a:ext cx="11274552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7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A6B7B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sessions/nice-cool-knuth/mnt/outputs/work/assets/mascot_waving.png" id="330" name="Google Shape;3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448" y="3749040"/>
            <a:ext cx="1828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548640" y="384048"/>
            <a:ext cx="9601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Dashboard de Ruta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548640" y="2286000"/>
            <a:ext cx="3246000" cy="283470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868680" y="2606040"/>
            <a:ext cx="21945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68680" y="3703320"/>
            <a:ext cx="26061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1800">
                <a:solidFill>
                  <a:srgbClr val="0B1F4D"/>
                </a:solidFill>
              </a:rPr>
              <a:t>onceptos generales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858768" y="3538728"/>
            <a:ext cx="365700" cy="32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FD8EF"/>
          </a:solidFill>
          <a:ln cap="flat" cmpd="sng" w="12700">
            <a:solidFill>
              <a:srgbClr val="AFD8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297680" y="2286000"/>
            <a:ext cx="3246000" cy="283470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4617720" y="2606040"/>
            <a:ext cx="21945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4617720" y="3703320"/>
            <a:ext cx="26061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Beneficios Ecommerce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7607808" y="3538728"/>
            <a:ext cx="365700" cy="32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FD8EF"/>
          </a:solidFill>
          <a:ln cap="flat" cmpd="sng" w="12700">
            <a:solidFill>
              <a:srgbClr val="AFD8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8046720" y="2286000"/>
            <a:ext cx="3246000" cy="283470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8366760" y="2606040"/>
            <a:ext cx="21945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8366760" y="3703320"/>
            <a:ext cx="26061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Soluciones Técnicas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A8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640080" y="2651760"/>
            <a:ext cx="10972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1</a:t>
            </a: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400">
                <a:solidFill>
                  <a:srgbClr val="FFFFFF"/>
                </a:solidFill>
              </a:rPr>
              <a:t>Conceptos generales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sessions/nice-cool-knuth/mnt/outputs/work/assets/mascot_hero_thumbsup.png"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815" y="4936797"/>
            <a:ext cx="1554480" cy="201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142" name="Google Shape;142;g3ee55ba3eb3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ee55ba3eb3_0_96"/>
          <p:cNvSpPr/>
          <p:nvPr/>
        </p:nvSpPr>
        <p:spPr>
          <a:xfrm>
            <a:off x="548640" y="384048"/>
            <a:ext cx="9601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B1F4D"/>
                </a:solidFill>
              </a:rPr>
              <a:t>Abandono del carro de compras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ee55ba3eb3_0_96"/>
          <p:cNvSpPr/>
          <p:nvPr/>
        </p:nvSpPr>
        <p:spPr>
          <a:xfrm>
            <a:off x="351990" y="1783080"/>
            <a:ext cx="4480500" cy="4306800"/>
          </a:xfrm>
          <a:prstGeom prst="roundRect">
            <a:avLst>
              <a:gd fmla="val 2548" name="adj"/>
            </a:avLst>
          </a:prstGeom>
          <a:solidFill>
            <a:srgbClr val="FFFFFF"/>
          </a:solidFill>
          <a:ln cap="flat" cmpd="sng" w="25400">
            <a:solidFill>
              <a:srgbClr val="0B2A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ee55ba3eb3_0_96"/>
          <p:cNvSpPr/>
          <p:nvPr/>
        </p:nvSpPr>
        <p:spPr>
          <a:xfrm>
            <a:off x="413335" y="1950040"/>
            <a:ext cx="3931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B1F4D"/>
                </a:solidFill>
              </a:rPr>
              <a:t>¿Qué es?</a:t>
            </a:r>
            <a:endParaRPr b="1" sz="2100">
              <a:solidFill>
                <a:srgbClr val="0B1F4D"/>
              </a:solidFill>
            </a:endParaRPr>
          </a:p>
        </p:txBody>
      </p:sp>
      <p:sp>
        <p:nvSpPr>
          <p:cNvPr id="146" name="Google Shape;146;g3ee55ba3eb3_0_96"/>
          <p:cNvSpPr/>
          <p:nvPr/>
        </p:nvSpPr>
        <p:spPr>
          <a:xfrm>
            <a:off x="763450" y="2817425"/>
            <a:ext cx="36576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6213E"/>
                </a:solidFill>
              </a:rPr>
              <a:t>Mide qué porcentaje de usuarios que iniciaron un proceso de compra no lo completaron.</a:t>
            </a:r>
            <a:endParaRPr sz="1500">
              <a:solidFill>
                <a:srgbClr val="16213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6213E"/>
                </a:solidFill>
              </a:rPr>
              <a:t>Los eCommerce analizan cada paso del checkout para detectar dónde se fuga la venta.</a:t>
            </a:r>
            <a:endParaRPr sz="1500">
              <a:solidFill>
                <a:srgbClr val="16213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6213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16213E"/>
              </a:solidFill>
            </a:endParaRPr>
          </a:p>
        </p:txBody>
      </p:sp>
      <p:sp>
        <p:nvSpPr>
          <p:cNvPr id="147" name="Google Shape;147;g3ee55ba3eb3_0_96"/>
          <p:cNvSpPr/>
          <p:nvPr/>
        </p:nvSpPr>
        <p:spPr>
          <a:xfrm>
            <a:off x="504400" y="4492975"/>
            <a:ext cx="4015500" cy="1373700"/>
          </a:xfrm>
          <a:prstGeom prst="roundRect">
            <a:avLst>
              <a:gd fmla="val 2548" name="adj"/>
            </a:avLst>
          </a:prstGeom>
          <a:solidFill>
            <a:srgbClr val="0B2A8C"/>
          </a:solidFill>
          <a:ln cap="flat" cmpd="sng" w="25400">
            <a:solidFill>
              <a:srgbClr val="AFD8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</a:rPr>
              <a:t>Abandono carro compras = </a:t>
            </a:r>
            <a:r>
              <a:rPr b="1" lang="en-US" sz="1300">
                <a:solidFill>
                  <a:schemeClr val="lt1"/>
                </a:solidFill>
              </a:rPr>
              <a:t>[(Carritos creados − Compras completadas)/Carritos]×100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48" name="Google Shape;148;g3ee55ba3eb3_0_96"/>
          <p:cNvSpPr/>
          <p:nvPr/>
        </p:nvSpPr>
        <p:spPr>
          <a:xfrm>
            <a:off x="6086150" y="1783075"/>
            <a:ext cx="5300700" cy="11139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0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5360" rotWithShape="0" algn="bl" dir="5400000" dist="32010">
              <a:srgbClr val="1B2A4A">
                <a:alpha val="12160"/>
              </a:srgbClr>
            </a:outerShdw>
          </a:effectLst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3ee55ba3eb3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6621" y="2094210"/>
            <a:ext cx="491671" cy="49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ee55ba3eb3_0_96"/>
          <p:cNvSpPr/>
          <p:nvPr/>
        </p:nvSpPr>
        <p:spPr>
          <a:xfrm>
            <a:off x="6969622" y="1921357"/>
            <a:ext cx="4187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218"/>
              <a:buFont typeface="Arial"/>
              <a:buNone/>
            </a:pPr>
            <a:r>
              <a:rPr b="1" lang="en-US" sz="1518">
                <a:solidFill>
                  <a:srgbClr val="16213E"/>
                </a:solidFill>
              </a:rPr>
              <a:t>Sin opciones de puntos de recogida</a:t>
            </a:r>
            <a:endParaRPr b="0" i="0" sz="151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ee55ba3eb3_0_96"/>
          <p:cNvSpPr/>
          <p:nvPr/>
        </p:nvSpPr>
        <p:spPr>
          <a:xfrm>
            <a:off x="6086150" y="3034452"/>
            <a:ext cx="5300700" cy="11139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0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5360" rotWithShape="0" algn="bl" dir="5400000" dist="32010">
              <a:srgbClr val="1B2A4A">
                <a:alpha val="12160"/>
              </a:srgbClr>
            </a:outerShdw>
          </a:effectLst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ee55ba3eb3_0_96"/>
          <p:cNvSpPr/>
          <p:nvPr/>
        </p:nvSpPr>
        <p:spPr>
          <a:xfrm>
            <a:off x="6969622" y="3172734"/>
            <a:ext cx="4187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218"/>
              <a:buFont typeface="Arial"/>
              <a:buNone/>
            </a:pPr>
            <a:r>
              <a:rPr b="1" lang="en-US" sz="1518">
                <a:solidFill>
                  <a:srgbClr val="16213E"/>
                </a:solidFill>
              </a:rPr>
              <a:t>Precio de envío demasiado alto</a:t>
            </a:r>
            <a:endParaRPr b="1" sz="1518">
              <a:solidFill>
                <a:srgbClr val="16213E"/>
              </a:solidFill>
            </a:endParaRPr>
          </a:p>
        </p:txBody>
      </p:sp>
      <p:sp>
        <p:nvSpPr>
          <p:cNvPr id="153" name="Google Shape;153;g3ee55ba3eb3_0_96"/>
          <p:cNvSpPr/>
          <p:nvPr/>
        </p:nvSpPr>
        <p:spPr>
          <a:xfrm>
            <a:off x="6086150" y="4244565"/>
            <a:ext cx="5300700" cy="11139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0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5360" rotWithShape="0" algn="bl" dir="5400000" dist="32010">
              <a:srgbClr val="1B2A4A">
                <a:alpha val="12160"/>
              </a:srgbClr>
            </a:outerShdw>
          </a:effectLst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ee55ba3eb3_0_96"/>
          <p:cNvSpPr/>
          <p:nvPr/>
        </p:nvSpPr>
        <p:spPr>
          <a:xfrm>
            <a:off x="6969622" y="4382847"/>
            <a:ext cx="4187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218"/>
              <a:buFont typeface="Arial"/>
              <a:buNone/>
            </a:pPr>
            <a:r>
              <a:rPr b="1" lang="en-US" sz="1518">
                <a:solidFill>
                  <a:srgbClr val="16213E"/>
                </a:solidFill>
              </a:rPr>
              <a:t>Horarios poco convenientes</a:t>
            </a:r>
            <a:endParaRPr b="1" sz="1518">
              <a:solidFill>
                <a:srgbClr val="16213E"/>
              </a:solidFill>
            </a:endParaRPr>
          </a:p>
        </p:txBody>
      </p:sp>
      <p:sp>
        <p:nvSpPr>
          <p:cNvPr id="155" name="Google Shape;155;g3ee55ba3eb3_0_96"/>
          <p:cNvSpPr/>
          <p:nvPr/>
        </p:nvSpPr>
        <p:spPr>
          <a:xfrm>
            <a:off x="6086152" y="5454707"/>
            <a:ext cx="5300700" cy="11139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0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5360" rotWithShape="0" algn="bl" dir="5400000" dist="32010">
              <a:srgbClr val="1B2A4A">
                <a:alpha val="12160"/>
              </a:srgbClr>
            </a:outerShdw>
          </a:effectLst>
        </p:spPr>
        <p:txBody>
          <a:bodyPr anchorCtr="0" anchor="ctr" bIns="76800" lIns="76800" spcFirstLastPara="1" rIns="76800" wrap="square" tIns="7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ee55ba3eb3_0_96"/>
          <p:cNvSpPr/>
          <p:nvPr/>
        </p:nvSpPr>
        <p:spPr>
          <a:xfrm>
            <a:off x="6969624" y="5592990"/>
            <a:ext cx="41871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218"/>
              <a:buFont typeface="Arial"/>
              <a:buNone/>
            </a:pPr>
            <a:r>
              <a:rPr b="1" lang="en-US" sz="1518">
                <a:solidFill>
                  <a:srgbClr val="16213E"/>
                </a:solidFill>
              </a:rPr>
              <a:t>Tiempo de esperas demasiado largos</a:t>
            </a:r>
            <a:endParaRPr b="1" sz="1518">
              <a:solidFill>
                <a:srgbClr val="16213E"/>
              </a:solidFill>
            </a:endParaRPr>
          </a:p>
        </p:txBody>
      </p:sp>
      <p:sp>
        <p:nvSpPr>
          <p:cNvPr id="157" name="Google Shape;157;g3ee55ba3eb3_0_96"/>
          <p:cNvSpPr/>
          <p:nvPr/>
        </p:nvSpPr>
        <p:spPr>
          <a:xfrm>
            <a:off x="5981896" y="1051675"/>
            <a:ext cx="5509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B1F4D"/>
                </a:solidFill>
              </a:rPr>
              <a:t>Razones de abandono en </a:t>
            </a:r>
            <a:r>
              <a:rPr b="1" lang="en-US" sz="2100">
                <a:solidFill>
                  <a:srgbClr val="0B1F4D"/>
                </a:solidFill>
              </a:rPr>
              <a:t>método</a:t>
            </a:r>
            <a:r>
              <a:rPr b="1" lang="en-US" sz="2100">
                <a:solidFill>
                  <a:srgbClr val="0B1F4D"/>
                </a:solidFill>
              </a:rPr>
              <a:t> de envío</a:t>
            </a:r>
            <a:endParaRPr b="1" sz="2100">
              <a:solidFill>
                <a:srgbClr val="0B1F4D"/>
              </a:solidFill>
            </a:endParaRPr>
          </a:p>
        </p:txBody>
      </p:sp>
      <p:pic>
        <p:nvPicPr>
          <p:cNvPr id="158" name="Google Shape;158;g3ee55ba3eb3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9860" y="4508912"/>
            <a:ext cx="585216" cy="5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ee55ba3eb3_0_96"/>
          <p:cNvPicPr preferRelativeResize="0"/>
          <p:nvPr/>
        </p:nvPicPr>
        <p:blipFill rotWithShape="1">
          <a:blip r:embed="rId6">
            <a:alphaModFix/>
          </a:blip>
          <a:srcRect b="10" l="0" r="0" t="10"/>
          <a:stretch/>
        </p:blipFill>
        <p:spPr>
          <a:xfrm>
            <a:off x="5945250" y="3221231"/>
            <a:ext cx="1234426" cy="6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ee55ba3eb3_0_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0412" y="5529591"/>
            <a:ext cx="964100" cy="96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166" name="Google Shape;166;g3f2d7030e6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f2d7030e6c_0_0"/>
          <p:cNvSpPr/>
          <p:nvPr/>
        </p:nvSpPr>
        <p:spPr>
          <a:xfrm>
            <a:off x="548640" y="384048"/>
            <a:ext cx="9601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El problema de la última milla tradicional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f2d7030e6c_0_0"/>
          <p:cNvSpPr/>
          <p:nvPr/>
        </p:nvSpPr>
        <p:spPr>
          <a:xfrm>
            <a:off x="548640" y="1783080"/>
            <a:ext cx="6309300" cy="13260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f2d7030e6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" y="2153412"/>
            <a:ext cx="585216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f2d7030e6c_0_0"/>
          <p:cNvSpPr/>
          <p:nvPr/>
        </p:nvSpPr>
        <p:spPr>
          <a:xfrm>
            <a:off x="1600200" y="1947672"/>
            <a:ext cx="49836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Ventanas de entrega rígidas  </a:t>
            </a:r>
            <a:r>
              <a:rPr b="0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(El comprador debe estar disponible en horario hábil).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f2d7030e6c_0_0"/>
          <p:cNvSpPr/>
          <p:nvPr/>
        </p:nvSpPr>
        <p:spPr>
          <a:xfrm>
            <a:off x="548640" y="3273552"/>
            <a:ext cx="6309300" cy="13260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3f2d7030e6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960" y="3643884"/>
            <a:ext cx="585216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f2d7030e6c_0_0"/>
          <p:cNvSpPr/>
          <p:nvPr/>
        </p:nvSpPr>
        <p:spPr>
          <a:xfrm>
            <a:off x="1600200" y="3438144"/>
            <a:ext cx="49836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Reintentos y fallas  </a:t>
            </a:r>
            <a:r>
              <a:rPr b="0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(dirección desconocida).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f2d7030e6c_0_0"/>
          <p:cNvSpPr/>
          <p:nvPr/>
        </p:nvSpPr>
        <p:spPr>
          <a:xfrm>
            <a:off x="548640" y="4764024"/>
            <a:ext cx="6309300" cy="1326000"/>
          </a:xfrm>
          <a:prstGeom prst="roundRect">
            <a:avLst>
              <a:gd fmla="val 8276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3f2d7030e6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60" y="5134356"/>
            <a:ext cx="585216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f2d7030e6c_0_0"/>
          <p:cNvSpPr/>
          <p:nvPr/>
        </p:nvSpPr>
        <p:spPr>
          <a:xfrm>
            <a:off x="1600200" y="4928616"/>
            <a:ext cx="49836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None/>
            </a:pPr>
            <a:r>
              <a:rPr lang="en-US" sz="1450">
                <a:solidFill>
                  <a:srgbClr val="16213E"/>
                </a:solidFill>
              </a:rPr>
              <a:t>Se </a:t>
            </a:r>
            <a:r>
              <a:rPr b="1" lang="en-US" sz="1450">
                <a:solidFill>
                  <a:srgbClr val="16213E"/>
                </a:solidFill>
              </a:rPr>
              <a:t>eleva la </a:t>
            </a:r>
            <a:r>
              <a:rPr b="1" i="0" lang="en-US" sz="1450" u="none" cap="none" strike="noStrike">
                <a:solidFill>
                  <a:srgbClr val="16213E"/>
                </a:solidFill>
              </a:rPr>
              <a:t>Tasa de devoluciones</a:t>
            </a:r>
            <a:r>
              <a:rPr i="0" lang="en-US" sz="1450" u="none" cap="none" strike="noStrike">
                <a:solidFill>
                  <a:srgbClr val="16213E"/>
                </a:solidFill>
              </a:rPr>
              <a:t> cuando lo anterior ocurre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f2d7030e6c_0_0"/>
          <p:cNvSpPr/>
          <p:nvPr/>
        </p:nvSpPr>
        <p:spPr>
          <a:xfrm>
            <a:off x="7178040" y="1783080"/>
            <a:ext cx="4480500" cy="4306800"/>
          </a:xfrm>
          <a:prstGeom prst="roundRect">
            <a:avLst>
              <a:gd fmla="val 2548" name="adj"/>
            </a:avLst>
          </a:prstGeom>
          <a:solidFill>
            <a:srgbClr val="FFFFFF"/>
          </a:solidFill>
          <a:ln cap="flat" cmpd="sng" w="25400">
            <a:solidFill>
              <a:srgbClr val="013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f2d7030e6c_0_0"/>
          <p:cNvSpPr/>
          <p:nvPr/>
        </p:nvSpPr>
        <p:spPr>
          <a:xfrm>
            <a:off x="7452360" y="3291840"/>
            <a:ext cx="3931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B1F4D"/>
                </a:solidFill>
              </a:rPr>
              <a:t>El OOH eleva la efectividad de entrega</a:t>
            </a:r>
            <a:endParaRPr b="1" i="0" sz="2100" u="none" cap="none" strike="noStrike">
              <a:solidFill>
                <a:srgbClr val="0B1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f2d7030e6c_0_0"/>
          <p:cNvSpPr/>
          <p:nvPr/>
        </p:nvSpPr>
        <p:spPr>
          <a:xfrm>
            <a:off x="7589525" y="4114800"/>
            <a:ext cx="36576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6213E"/>
                </a:solidFill>
              </a:rPr>
              <a:t>Direcciones y ventanas horarias conocidas, contactos de entrega claros y más flexibilidad para el comprador</a:t>
            </a:r>
            <a:endParaRPr b="0" i="0" sz="1500" u="none" cap="none" strike="noStrike">
              <a:solidFill>
                <a:srgbClr val="1621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621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3f2d7030e6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7772" y="1704322"/>
            <a:ext cx="1901100" cy="19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A8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f2986fcda_0_0"/>
          <p:cNvSpPr/>
          <p:nvPr/>
        </p:nvSpPr>
        <p:spPr>
          <a:xfrm>
            <a:off x="640080" y="2651760"/>
            <a:ext cx="10972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03. </a:t>
            </a:r>
            <a:r>
              <a:rPr b="1" lang="en-US" sz="4400">
                <a:solidFill>
                  <a:srgbClr val="FFFFFF"/>
                </a:solidFill>
              </a:rPr>
              <a:t>Nuestras soluciones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ef2986fcda_0_0"/>
          <p:cNvSpPr/>
          <p:nvPr/>
        </p:nvSpPr>
        <p:spPr>
          <a:xfrm>
            <a:off x="640080" y="3703320"/>
            <a:ext cx="10972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ABE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ABE2"/>
                </a:solidFill>
                <a:latin typeface="Arial"/>
                <a:ea typeface="Arial"/>
                <a:cs typeface="Arial"/>
                <a:sym typeface="Arial"/>
              </a:rPr>
              <a:t>Integración fluida en Shopify y WooCommerce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3ef2986fcda_0_0" title="Bluezon corazó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4650" y="4240275"/>
            <a:ext cx="2996324" cy="29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/>
          <p:nvPr/>
        </p:nvSpPr>
        <p:spPr>
          <a:xfrm>
            <a:off x="548640" y="384048"/>
            <a:ext cx="9601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Ecosistema Tecnológico Adaptable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548640" y="1828800"/>
            <a:ext cx="3520440" cy="4023360"/>
          </a:xfrm>
          <a:prstGeom prst="roundRect">
            <a:avLst>
              <a:gd fmla="val 3117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"/>
          <p:cNvSpPr/>
          <p:nvPr/>
        </p:nvSpPr>
        <p:spPr>
          <a:xfrm>
            <a:off x="914400" y="4023360"/>
            <a:ext cx="278892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7B"/>
              </a:buClr>
              <a:buSzPts val="1350"/>
              <a:buFont typeface="Arial"/>
              <a:buNone/>
            </a:pPr>
            <a:r>
              <a:rPr b="1" lang="en-US" sz="1350">
                <a:solidFill>
                  <a:srgbClr val="5A6B7B"/>
                </a:solidFill>
              </a:rPr>
              <a:t>3 soluciones dependiendo del tipo de plan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4343400" y="1828800"/>
            <a:ext cx="3520440" cy="4023360"/>
          </a:xfrm>
          <a:prstGeom prst="roundRect">
            <a:avLst>
              <a:gd fmla="val 3117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/>
          <p:nvPr/>
        </p:nvSpPr>
        <p:spPr>
          <a:xfrm>
            <a:off x="4709160" y="4023360"/>
            <a:ext cx="278892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7B"/>
              </a:buClr>
              <a:buSzPts val="1350"/>
              <a:buFont typeface="Arial"/>
              <a:buNone/>
            </a:pPr>
            <a:r>
              <a:rPr b="1" lang="en-US" sz="1350">
                <a:solidFill>
                  <a:srgbClr val="5A6B7B"/>
                </a:solidFill>
              </a:rPr>
              <a:t>Única solución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8138160" y="1828800"/>
            <a:ext cx="3520440" cy="4023360"/>
          </a:xfrm>
          <a:prstGeom prst="roundRect">
            <a:avLst>
              <a:gd fmla="val 3117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1" name="Google Shape;2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6900" y="2331720"/>
            <a:ext cx="82296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8366760" y="3383280"/>
            <a:ext cx="30632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1900"/>
              <a:buFont typeface="Arial"/>
              <a:buNone/>
            </a:pPr>
            <a:r>
              <a:rPr b="1" lang="en-US" sz="1900">
                <a:solidFill>
                  <a:srgbClr val="0B1F4D"/>
                </a:solidFill>
              </a:rPr>
              <a:t>Integración API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8503920" y="4023360"/>
            <a:ext cx="278892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7B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5A6B7B"/>
                </a:solidFill>
              </a:rPr>
              <a:t>Desarrollo customizado y acceso a API nativa para arquitecturas complejas.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430" y="1692775"/>
            <a:ext cx="2872900" cy="28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7476" y="2591063"/>
            <a:ext cx="3436362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211" name="Google Shape;211;g3ee55ba3eb3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ee55ba3eb3_0_16"/>
          <p:cNvSpPr/>
          <p:nvPr/>
        </p:nvSpPr>
        <p:spPr>
          <a:xfrm>
            <a:off x="548640" y="384048"/>
            <a:ext cx="9601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B1F4D"/>
                </a:solidFill>
              </a:rPr>
              <a:t>Shopify plan b</a:t>
            </a:r>
            <a:r>
              <a:rPr b="1" lang="en-US" sz="2600">
                <a:solidFill>
                  <a:srgbClr val="0B1F4D"/>
                </a:solidFill>
              </a:rPr>
              <a:t>ásico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: La </a:t>
            </a:r>
            <a:r>
              <a:rPr b="1" lang="en-US" sz="2600">
                <a:solidFill>
                  <a:srgbClr val="0B1F4D"/>
                </a:solidFill>
              </a:rPr>
              <a:t>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xperiencia del </a:t>
            </a:r>
            <a:r>
              <a:rPr b="1" lang="en-US" sz="2600">
                <a:solidFill>
                  <a:srgbClr val="0B1F4D"/>
                </a:solidFill>
              </a:rPr>
              <a:t>c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omprador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ee55ba3eb3_0_16"/>
          <p:cNvSpPr/>
          <p:nvPr/>
        </p:nvSpPr>
        <p:spPr>
          <a:xfrm>
            <a:off x="822960" y="1828800"/>
            <a:ext cx="2651700" cy="4663500"/>
          </a:xfrm>
          <a:prstGeom prst="roundRect">
            <a:avLst>
              <a:gd fmla="val 12069" name="adj"/>
            </a:avLst>
          </a:prstGeom>
          <a:solidFill>
            <a:srgbClr val="16213E"/>
          </a:solidFill>
          <a:ln cap="flat" cmpd="sng" w="12700">
            <a:solidFill>
              <a:srgbClr val="162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ee55ba3eb3_0_16"/>
          <p:cNvSpPr/>
          <p:nvPr/>
        </p:nvSpPr>
        <p:spPr>
          <a:xfrm>
            <a:off x="2084832" y="1947672"/>
            <a:ext cx="128100" cy="128100"/>
          </a:xfrm>
          <a:prstGeom prst="ellipse">
            <a:avLst/>
          </a:prstGeom>
          <a:solidFill>
            <a:srgbClr val="3A4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ee55ba3eb3_0_16"/>
          <p:cNvSpPr/>
          <p:nvPr/>
        </p:nvSpPr>
        <p:spPr>
          <a:xfrm>
            <a:off x="1051560" y="5074920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InPost Locker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ee55ba3eb3_0_16"/>
          <p:cNvSpPr/>
          <p:nvPr/>
        </p:nvSpPr>
        <p:spPr>
          <a:xfrm>
            <a:off x="2514600" y="5074920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1.2km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ee55ba3eb3_0_16"/>
          <p:cNvSpPr/>
          <p:nvPr/>
        </p:nvSpPr>
        <p:spPr>
          <a:xfrm>
            <a:off x="1051560" y="5458968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DHL ServicePoint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ee55ba3eb3_0_16"/>
          <p:cNvSpPr/>
          <p:nvPr/>
        </p:nvSpPr>
        <p:spPr>
          <a:xfrm>
            <a:off x="2514600" y="5458968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2.4km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ee55ba3eb3_0_16"/>
          <p:cNvSpPr/>
          <p:nvPr/>
        </p:nvSpPr>
        <p:spPr>
          <a:xfrm>
            <a:off x="1051560" y="5843016"/>
            <a:ext cx="1554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Mondial Relay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ee55ba3eb3_0_16"/>
          <p:cNvSpPr/>
          <p:nvPr/>
        </p:nvSpPr>
        <p:spPr>
          <a:xfrm>
            <a:off x="2514600" y="5843016"/>
            <a:ext cx="777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3.1km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sessions/nice-cool-knuth/mnt/outputs/work/assets/mascot_hero_thumbsup.png" id="221" name="Google Shape;221;g3ee55ba3eb3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840" y="4861720"/>
            <a:ext cx="1188721" cy="153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ee55ba3eb3_0_16"/>
          <p:cNvSpPr/>
          <p:nvPr/>
        </p:nvSpPr>
        <p:spPr>
          <a:xfrm>
            <a:off x="5989320" y="196596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ee55ba3eb3_0_16"/>
          <p:cNvSpPr/>
          <p:nvPr/>
        </p:nvSpPr>
        <p:spPr>
          <a:xfrm>
            <a:off x="6355080" y="196596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Char char="●"/>
            </a:pPr>
            <a:r>
              <a:rPr lang="en-US" sz="1450">
                <a:solidFill>
                  <a:srgbClr val="16213E"/>
                </a:solidFill>
              </a:rPr>
              <a:t>Solución instalada en el </a:t>
            </a:r>
            <a:r>
              <a:rPr b="1" lang="en-US" sz="1450">
                <a:solidFill>
                  <a:srgbClr val="16213E"/>
                </a:solidFill>
              </a:rPr>
              <a:t>carrito</a:t>
            </a:r>
            <a:r>
              <a:rPr lang="en-US" sz="1450">
                <a:solidFill>
                  <a:srgbClr val="16213E"/>
                </a:solidFill>
              </a:rPr>
              <a:t> de compras y </a:t>
            </a:r>
            <a:r>
              <a:rPr b="1" lang="en-US" sz="1450">
                <a:solidFill>
                  <a:srgbClr val="16213E"/>
                </a:solidFill>
              </a:rPr>
              <a:t>no</a:t>
            </a:r>
            <a:r>
              <a:rPr lang="en-US" sz="1450">
                <a:solidFill>
                  <a:srgbClr val="16213E"/>
                </a:solidFill>
              </a:rPr>
              <a:t> en el </a:t>
            </a:r>
            <a:r>
              <a:rPr b="1" lang="en-US" sz="1450">
                <a:solidFill>
                  <a:srgbClr val="16213E"/>
                </a:solidFill>
              </a:rPr>
              <a:t>check out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ee55ba3eb3_0_16"/>
          <p:cNvSpPr/>
          <p:nvPr/>
        </p:nvSpPr>
        <p:spPr>
          <a:xfrm>
            <a:off x="5989320" y="338328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ee55ba3eb3_0_16"/>
          <p:cNvSpPr/>
          <p:nvPr/>
        </p:nvSpPr>
        <p:spPr>
          <a:xfrm>
            <a:off x="6355080" y="338328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lang="en-US" sz="1450">
                <a:solidFill>
                  <a:srgbClr val="16213E"/>
                </a:solidFill>
              </a:rPr>
              <a:t>Se ofrecen los </a:t>
            </a:r>
            <a:r>
              <a:rPr b="1" lang="en-US" sz="1450">
                <a:solidFill>
                  <a:srgbClr val="16213E"/>
                </a:solidFill>
              </a:rPr>
              <a:t>punto más cercano</a:t>
            </a:r>
            <a:r>
              <a:rPr lang="en-US" sz="1450">
                <a:solidFill>
                  <a:srgbClr val="16213E"/>
                </a:solidFill>
              </a:rPr>
              <a:t> por Geolocalización precisa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ee55ba3eb3_0_16"/>
          <p:cNvSpPr/>
          <p:nvPr/>
        </p:nvSpPr>
        <p:spPr>
          <a:xfrm>
            <a:off x="5989320" y="4800600"/>
            <a:ext cx="562350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ee55ba3eb3_0_16"/>
          <p:cNvSpPr/>
          <p:nvPr/>
        </p:nvSpPr>
        <p:spPr>
          <a:xfrm>
            <a:off x="6355080" y="4800600"/>
            <a:ext cx="489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Char char="●"/>
            </a:pPr>
            <a:r>
              <a:rPr lang="en-US" sz="1450">
                <a:solidFill>
                  <a:srgbClr val="16213E"/>
                </a:solidFill>
              </a:rPr>
              <a:t>Disponibilidad de la red en </a:t>
            </a:r>
            <a:r>
              <a:rPr b="1" lang="en-US" sz="1450">
                <a:solidFill>
                  <a:srgbClr val="16213E"/>
                </a:solidFill>
              </a:rPr>
              <a:t>tiempo real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3ee55ba3eb3_0_16" title="Kupilka_Shopify_basic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750" y="2087743"/>
            <a:ext cx="2412075" cy="42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8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sessions/nice-cool-knuth/mnt/outputs/work/assets/logo_navy_on_light.png" id="234" name="Google Shape;2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320" y="384048"/>
            <a:ext cx="1234440" cy="7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548640" y="384048"/>
            <a:ext cx="9601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4D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B1F4D"/>
                </a:solidFill>
              </a:rPr>
              <a:t>Shopify plan grow/advance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: La </a:t>
            </a:r>
            <a:r>
              <a:rPr b="1" lang="en-US" sz="2600">
                <a:solidFill>
                  <a:srgbClr val="0B1F4D"/>
                </a:solidFill>
              </a:rPr>
              <a:t>e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xperiencia del </a:t>
            </a:r>
            <a:r>
              <a:rPr b="1" lang="en-US" sz="2600">
                <a:solidFill>
                  <a:srgbClr val="0B1F4D"/>
                </a:solidFill>
              </a:rPr>
              <a:t>c</a:t>
            </a:r>
            <a:r>
              <a:rPr b="1" i="0" lang="en-US" sz="2600" u="none" cap="none" strike="noStrike">
                <a:solidFill>
                  <a:srgbClr val="0B1F4D"/>
                </a:solidFill>
                <a:latin typeface="Arial"/>
                <a:ea typeface="Arial"/>
                <a:cs typeface="Arial"/>
                <a:sym typeface="Arial"/>
              </a:rPr>
              <a:t>omprador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822960" y="1828800"/>
            <a:ext cx="2651760" cy="4663440"/>
          </a:xfrm>
          <a:prstGeom prst="roundRect">
            <a:avLst>
              <a:gd fmla="val 12069" name="adj"/>
            </a:avLst>
          </a:prstGeom>
          <a:solidFill>
            <a:srgbClr val="16213E"/>
          </a:solidFill>
          <a:ln cap="flat" cmpd="sng" w="12700">
            <a:solidFill>
              <a:srgbClr val="162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2084832" y="1947672"/>
            <a:ext cx="128016" cy="128016"/>
          </a:xfrm>
          <a:prstGeom prst="ellipse">
            <a:avLst/>
          </a:prstGeom>
          <a:solidFill>
            <a:srgbClr val="3A4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1051560" y="5074920"/>
            <a:ext cx="15544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InPost Locker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2514600" y="5074920"/>
            <a:ext cx="777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1.2km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1051560" y="5458968"/>
            <a:ext cx="15544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DHL ServicePoint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2514600" y="5458968"/>
            <a:ext cx="777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2.4km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1051560" y="5843016"/>
            <a:ext cx="15544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Mondial Relay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2514600" y="5843016"/>
            <a:ext cx="777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3.1km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sessions/nice-cool-knuth/mnt/outputs/work/assets/mascot_hero_thumbsup.png" id="244" name="Google Shape;2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840" y="4861720"/>
            <a:ext cx="1188720" cy="153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/>
          <p:nvPr/>
        </p:nvSpPr>
        <p:spPr>
          <a:xfrm>
            <a:off x="5989320" y="1965960"/>
            <a:ext cx="562356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6355080" y="1965960"/>
            <a:ext cx="48920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Char char="●"/>
            </a:pPr>
            <a:r>
              <a:rPr b="1" lang="en-US" sz="1450">
                <a:solidFill>
                  <a:srgbClr val="16213E"/>
                </a:solidFill>
              </a:rPr>
              <a:t>Contraste</a:t>
            </a:r>
            <a:r>
              <a:rPr lang="en-US" sz="1450">
                <a:solidFill>
                  <a:srgbClr val="16213E"/>
                </a:solidFill>
              </a:rPr>
              <a:t> entre domicilio y entrega fuera de casa en </a:t>
            </a:r>
            <a:r>
              <a:rPr b="1" lang="en-US" sz="1450">
                <a:solidFill>
                  <a:srgbClr val="16213E"/>
                </a:solidFill>
              </a:rPr>
              <a:t>check out</a:t>
            </a:r>
            <a:endParaRPr b="1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5989320" y="3383280"/>
            <a:ext cx="562356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6355080" y="3383280"/>
            <a:ext cx="48920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Char char="●"/>
            </a:pPr>
            <a:r>
              <a:rPr lang="en-US" sz="1450">
                <a:solidFill>
                  <a:srgbClr val="16213E"/>
                </a:solidFill>
              </a:rPr>
              <a:t>Se ofrece el </a:t>
            </a:r>
            <a:r>
              <a:rPr b="1" lang="en-US" sz="1450">
                <a:solidFill>
                  <a:srgbClr val="16213E"/>
                </a:solidFill>
              </a:rPr>
              <a:t>punto más cercano</a:t>
            </a:r>
            <a:r>
              <a:rPr lang="en-US" sz="1450">
                <a:solidFill>
                  <a:srgbClr val="16213E"/>
                </a:solidFill>
              </a:rPr>
              <a:t> por </a:t>
            </a:r>
            <a:r>
              <a:rPr i="0" lang="en-US" sz="1450" u="none" cap="none" strike="noStrike">
                <a:solidFill>
                  <a:srgbClr val="16213E"/>
                </a:solidFill>
              </a:rPr>
              <a:t>Geolocalización precis</a:t>
            </a:r>
            <a:r>
              <a:rPr lang="en-US" sz="1450">
                <a:solidFill>
                  <a:srgbClr val="16213E"/>
                </a:solidFill>
              </a:rPr>
              <a:t>a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5989320" y="4800600"/>
            <a:ext cx="5623560" cy="1143000"/>
          </a:xfrm>
          <a:prstGeom prst="roundRect">
            <a:avLst>
              <a:gd fmla="val 9600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1B2A4A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6355080" y="4800600"/>
            <a:ext cx="48920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213E"/>
              </a:buClr>
              <a:buSzPts val="1450"/>
              <a:buFont typeface="Arial"/>
              <a:buChar char="●"/>
            </a:pPr>
            <a:r>
              <a:rPr b="0" i="0" lang="en-US" sz="1450" u="none" cap="none" strike="noStrike">
                <a:solidFill>
                  <a:srgbClr val="16213E"/>
                </a:solidFill>
                <a:latin typeface="Arial"/>
                <a:ea typeface="Arial"/>
                <a:cs typeface="Arial"/>
                <a:sym typeface="Arial"/>
              </a:rPr>
              <a:t>Disponibilidad de la red en </a:t>
            </a:r>
            <a:r>
              <a:rPr b="1" i="0" lang="en-US" sz="1450" u="none" cap="none" strike="noStrike">
                <a:solidFill>
                  <a:srgbClr val="16213E"/>
                </a:solidFill>
              </a:rPr>
              <a:t>tiempo real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1" title="Monarch_Shopify_advance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7825" y="2109425"/>
            <a:ext cx="2542024" cy="421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2026-06-22T18:45:22Z</dcterms:created>
  <dc:creator>Blue Express</dc:creator>
</cp:coreProperties>
</file>