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  <p:sldMasterId id="2147483662" r:id="rId2"/>
  </p:sldMasterIdLst>
  <p:notesMasterIdLst>
    <p:notesMasterId r:id="rId21"/>
  </p:notesMasterIdLst>
  <p:sldIdLst>
    <p:sldId id="287" r:id="rId3"/>
    <p:sldId id="258" r:id="rId4"/>
    <p:sldId id="257" r:id="rId5"/>
    <p:sldId id="261" r:id="rId6"/>
    <p:sldId id="260" r:id="rId7"/>
    <p:sldId id="280" r:id="rId8"/>
    <p:sldId id="264" r:id="rId9"/>
    <p:sldId id="265" r:id="rId10"/>
    <p:sldId id="266" r:id="rId11"/>
    <p:sldId id="273" r:id="rId12"/>
    <p:sldId id="267" r:id="rId13"/>
    <p:sldId id="288" r:id="rId14"/>
    <p:sldId id="269" r:id="rId15"/>
    <p:sldId id="284" r:id="rId16"/>
    <p:sldId id="285" r:id="rId17"/>
    <p:sldId id="286" r:id="rId18"/>
    <p:sldId id="274" r:id="rId19"/>
    <p:sldId id="275" r:id="rId20"/>
  </p:sldIdLst>
  <p:sldSz cx="12192000" cy="6858000"/>
  <p:notesSz cx="6858000" cy="9144000"/>
  <p:embeddedFontLst>
    <p:embeddedFont>
      <p:font typeface="Montserrat ExtraBold" panose="020B0604020202020204" charset="0"/>
      <p:bold r:id="rId22"/>
      <p:boldItalic r:id="rId23"/>
    </p:embeddedFont>
    <p:embeddedFont>
      <p:font typeface="Montserrat" panose="020B0604020202020204" charset="0"/>
      <p:regular r:id="rId24"/>
      <p:bold r:id="rId25"/>
      <p:italic r:id="rId26"/>
      <p:boldItalic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Montserrat SemiBold" panose="020B0604020202020204" charset="0"/>
      <p:regular r:id="rId32"/>
      <p:bold r:id="rId33"/>
      <p:italic r:id="rId34"/>
      <p:boldItalic r:id="rId35"/>
    </p:embeddedFont>
    <p:embeddedFont>
      <p:font typeface="Inter" panose="020B0604020202020204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0652"/>
    <a:srgbClr val="0066F5"/>
    <a:srgbClr val="00D9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B40146-857D-4ABE-A6C7-157D9D75C252}">
  <a:tblStyle styleId="{BDB40146-857D-4ABE-A6C7-157D9D75C252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62" d="100"/>
          <a:sy n="62" d="100"/>
        </p:scale>
        <p:origin x="44" y="4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8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23701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44217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55999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934198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98580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823379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5599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3189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6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640080" y="2468880"/>
            <a:ext cx="96012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Ubuntu"/>
                <a:cs typeface="Arial" panose="020B0604020202020204" pitchFamily="34" charset="0"/>
              </a:rPr>
              <a:t>Los</a:t>
            </a:r>
            <a:r>
              <a:rPr kumimoji="0" lang="es-CL" sz="4400" b="0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Ubuntu"/>
                <a:cs typeface="Arial" panose="020B0604020202020204" pitchFamily="34" charset="0"/>
              </a:rPr>
              <a:t> riesgos en la gestión de</a:t>
            </a:r>
            <a:r>
              <a:rPr kumimoji="0" lang="es-CL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Ubuntu"/>
                <a:cs typeface="Arial" panose="020B0604020202020204" pitchFamily="34" charset="0"/>
              </a:rPr>
              <a:t>
</a:t>
            </a:r>
            <a:r>
              <a:rPr kumimoji="0" lang="es-CL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FF"/>
                </a:solidFill>
                <a:effectLst/>
                <a:uLnTx/>
                <a:uFillTx/>
                <a:latin typeface="Arial" panose="020B0604020202020204" pitchFamily="34" charset="0"/>
                <a:ea typeface="Ubuntu"/>
                <a:cs typeface="Arial" panose="020B0604020202020204" pitchFamily="34" charset="0"/>
              </a:rPr>
              <a:t>factura electrónica</a:t>
            </a:r>
            <a:endParaRPr kumimoji="0" lang="es-CL" sz="4400" b="1" i="0" u="none" strike="noStrike" kern="1200" cap="none" spc="0" normalizeH="0" baseline="0" noProof="0" dirty="0">
              <a:ln>
                <a:noFill/>
              </a:ln>
              <a:solidFill>
                <a:srgbClr val="0080FF"/>
              </a:solidFill>
              <a:effectLst/>
              <a:uLnTx/>
              <a:uFillTx/>
              <a:latin typeface="Arial" panose="020B0604020202020204" pitchFamily="34" charset="0"/>
              <a:ea typeface="Ubuntu"/>
              <a:cs typeface="Arial" panose="020B0604020202020204" pitchFamily="34" charset="0"/>
            </a:endParaRPr>
          </a:p>
        </p:txBody>
      </p:sp>
      <p:sp>
        <p:nvSpPr>
          <p:cNvPr id="12" name="Freeform 4"/>
          <p:cNvSpPr/>
          <p:nvPr/>
        </p:nvSpPr>
        <p:spPr>
          <a:xfrm>
            <a:off x="8338251" y="-896452"/>
            <a:ext cx="4175136" cy="464549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4"/>
          <p:cNvSpPr/>
          <p:nvPr/>
        </p:nvSpPr>
        <p:spPr>
          <a:xfrm>
            <a:off x="640080" y="5943600"/>
            <a:ext cx="1935108" cy="428143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2"/>
          <p:cNvSpPr/>
          <p:nvPr/>
        </p:nvSpPr>
        <p:spPr>
          <a:xfrm>
            <a:off x="564138" y="2086791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2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Ubuntu"/>
                <a:cs typeface="Arial" panose="020B0604020202020204" pitchFamily="34" charset="0"/>
              </a:rPr>
              <a:t>LA AMENAZA</a:t>
            </a:r>
            <a:r>
              <a:rPr kumimoji="0" lang="en-US" sz="1600" b="1" i="0" u="none" strike="noStrike" kern="0" cap="none" spc="20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Ubuntu"/>
                <a:cs typeface="Arial" panose="020B0604020202020204" pitchFamily="34" charset="0"/>
              </a:rPr>
              <a:t> SILENCIOSA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Ubuntu"/>
              <a:cs typeface="Arial" panose="020B0604020202020204" pitchFamily="34" charset="0"/>
            </a:endParaRPr>
          </a:p>
        </p:txBody>
      </p:sp>
      <p:sp>
        <p:nvSpPr>
          <p:cNvPr id="18" name="Text 2"/>
          <p:cNvSpPr/>
          <p:nvPr/>
        </p:nvSpPr>
        <p:spPr>
          <a:xfrm>
            <a:off x="6435428" y="5997819"/>
            <a:ext cx="601782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20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Ubuntu"/>
                <a:cs typeface="Arial" panose="020B0604020202020204" pitchFamily="34" charset="0"/>
              </a:rPr>
              <a:t>Conversemos</a:t>
            </a:r>
            <a:r>
              <a:rPr kumimoji="0" lang="en-US" sz="1600" b="1" i="0" u="none" strike="noStrike" kern="0" cap="none" spc="2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Ubuntu"/>
                <a:cs typeface="Arial" panose="020B0604020202020204" pitchFamily="34" charset="0"/>
              </a:rPr>
              <a:t>: alejandro.marin@artikos.cl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Ubuntu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79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652"/>
        </a:solidFill>
        <a:effectLst/>
      </p:bgPr>
    </p:bg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0"/>
          <p:cNvSpPr txBox="1"/>
          <p:nvPr/>
        </p:nvSpPr>
        <p:spPr>
          <a:xfrm>
            <a:off x="762000" y="1563078"/>
            <a:ext cx="10570396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El </a:t>
            </a:r>
            <a:r>
              <a:rPr lang="en-US" sz="18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volumen</a:t>
            </a: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de </a:t>
            </a:r>
            <a:r>
              <a:rPr lang="en-US" sz="18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incidentes</a:t>
            </a: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8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relacionados</a:t>
            </a: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con </a:t>
            </a:r>
            <a:r>
              <a:rPr lang="en-US" sz="18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hackeos</a:t>
            </a: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de </a:t>
            </a:r>
            <a:r>
              <a:rPr lang="en-US" sz="18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portales</a:t>
            </a: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8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tributarios</a:t>
            </a: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y </a:t>
            </a:r>
            <a:r>
              <a:rPr lang="en-US" sz="18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suplantación</a:t>
            </a: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de </a:t>
            </a:r>
            <a:r>
              <a:rPr lang="en-US" sz="18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identidad</a:t>
            </a: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para factoring ha </a:t>
            </a:r>
            <a:r>
              <a:rPr lang="en-US" sz="18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alcanzado</a:t>
            </a: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8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máximos</a:t>
            </a: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8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históricos</a:t>
            </a: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8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en</a:t>
            </a: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el </a:t>
            </a:r>
            <a:r>
              <a:rPr lang="en-US" sz="18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mercado</a:t>
            </a: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8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nacional</a:t>
            </a: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.</a:t>
            </a:r>
            <a:endParaRPr sz="1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0" name="Google Shape;330;p30"/>
          <p:cNvSpPr txBox="1"/>
          <p:nvPr/>
        </p:nvSpPr>
        <p:spPr>
          <a:xfrm>
            <a:off x="762000" y="2862729"/>
            <a:ext cx="10416283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La </a:t>
            </a:r>
            <a:r>
              <a:rPr lang="en-US" sz="18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tendencia</a:t>
            </a: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8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proyectada</a:t>
            </a: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8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indica</a:t>
            </a: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que la </a:t>
            </a:r>
            <a:r>
              <a:rPr lang="en-US" sz="18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sofisticación</a:t>
            </a: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de </a:t>
            </a:r>
            <a:r>
              <a:rPr lang="en-US" sz="18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fraudes</a:t>
            </a: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8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digitales</a:t>
            </a: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8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exige</a:t>
            </a: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que </a:t>
            </a:r>
            <a:r>
              <a:rPr lang="en-US" sz="18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grandes</a:t>
            </a: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8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corporaciones</a:t>
            </a: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8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migren</a:t>
            </a: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800" b="0" i="0" u="none" strike="noStrike" cap="none" dirty="0" err="1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desde</a:t>
            </a:r>
            <a:r>
              <a:rPr lang="en-US" sz="1800" b="0" i="0" u="none" strike="noStrike" cap="none" dirty="0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8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revisiones</a:t>
            </a: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de DTE </a:t>
            </a:r>
            <a:r>
              <a:rPr lang="en-US" sz="18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reactivas</a:t>
            </a: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a un control </a:t>
            </a:r>
            <a:r>
              <a:rPr lang="en-US" sz="18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integrado</a:t>
            </a: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y </a:t>
            </a:r>
            <a:r>
              <a:rPr lang="en-US" sz="18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en</a:t>
            </a: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8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tiempo</a:t>
            </a:r>
            <a:r>
              <a:rPr lang="en-US" sz="18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800" b="0" i="0" u="none" strike="noStrike" cap="none" dirty="0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real</a:t>
            </a:r>
            <a:endParaRPr sz="1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1" name="Google Shape;331;p30"/>
          <p:cNvSpPr txBox="1"/>
          <p:nvPr/>
        </p:nvSpPr>
        <p:spPr>
          <a:xfrm>
            <a:off x="762000" y="526576"/>
            <a:ext cx="11201400" cy="623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i="0" u="none" strike="noStrike" cap="none" dirty="0" err="1" smtClean="0">
                <a:solidFill>
                  <a:schemeClr val="bg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Aceleración</a:t>
            </a:r>
            <a:r>
              <a:rPr lang="en-US" sz="2700" b="0" i="0" u="none" strike="noStrike" cap="none" dirty="0" smtClean="0">
                <a:solidFill>
                  <a:schemeClr val="bg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2700" dirty="0" smtClean="0">
                <a:solidFill>
                  <a:schemeClr val="bg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Post </a:t>
            </a:r>
            <a:r>
              <a:rPr lang="en-US" sz="2700" dirty="0" err="1" smtClean="0">
                <a:solidFill>
                  <a:schemeClr val="bg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Pandemia</a:t>
            </a:r>
            <a:endParaRPr lang="en-US" sz="2700" dirty="0" smtClean="0">
              <a:solidFill>
                <a:schemeClr val="bg1"/>
              </a:solidFill>
              <a:latin typeface="+mj-lt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0" y="13944"/>
            <a:ext cx="12192000" cy="89807"/>
          </a:xfrm>
          <a:prstGeom prst="rect">
            <a:avLst/>
          </a:prstGeom>
          <a:solidFill>
            <a:srgbClr val="006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" name="Freeform 4"/>
          <p:cNvSpPr/>
          <p:nvPr/>
        </p:nvSpPr>
        <p:spPr>
          <a:xfrm>
            <a:off x="11126913" y="6074018"/>
            <a:ext cx="418294" cy="46541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2"/>
          <p:cNvSpPr/>
          <p:nvPr/>
        </p:nvSpPr>
        <p:spPr>
          <a:xfrm>
            <a:off x="5815173" y="6177154"/>
            <a:ext cx="5311740" cy="2591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20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Ubuntu"/>
                <a:cs typeface="Arial" panose="020B0604020202020204" pitchFamily="34" charset="0"/>
              </a:rPr>
              <a:t>Conversemos</a:t>
            </a:r>
            <a:r>
              <a:rPr kumimoji="0" lang="en-US" sz="1600" b="1" i="0" u="none" strike="noStrike" kern="0" cap="none" spc="2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Ubuntu"/>
                <a:cs typeface="Arial" panose="020B0604020202020204" pitchFamily="34" charset="0"/>
              </a:rPr>
              <a:t>: alejandro.marin@artikos.cl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Ubuntu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652"/>
        </a:solid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4"/>
          <p:cNvSpPr txBox="1"/>
          <p:nvPr/>
        </p:nvSpPr>
        <p:spPr>
          <a:xfrm>
            <a:off x="3236895" y="2574330"/>
            <a:ext cx="5718210" cy="144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 b="0" i="0" u="none" strike="noStrike" cap="none" dirty="0" smtClean="0">
                <a:solidFill>
                  <a:srgbClr val="FFFFFF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El escudo del control </a:t>
            </a:r>
            <a:r>
              <a:rPr lang="en-US" sz="3900" b="0" i="0" u="none" strike="noStrike" cap="none" dirty="0" err="1" smtClean="0">
                <a:solidFill>
                  <a:srgbClr val="FFFFFF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preventivo</a:t>
            </a:r>
            <a:endParaRPr dirty="0">
              <a:latin typeface="+mj-lt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0" y="13944"/>
            <a:ext cx="12192000" cy="89807"/>
          </a:xfrm>
          <a:prstGeom prst="rect">
            <a:avLst/>
          </a:prstGeom>
          <a:solidFill>
            <a:srgbClr val="006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652"/>
        </a:solid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4"/>
          <p:cNvSpPr txBox="1"/>
          <p:nvPr/>
        </p:nvSpPr>
        <p:spPr>
          <a:xfrm>
            <a:off x="3236895" y="2574330"/>
            <a:ext cx="5718210" cy="1440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9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ontserrat ExtraBold"/>
                <a:cs typeface="Montserrat ExtraBold"/>
                <a:sym typeface="Montserrat ExtraBold"/>
              </a:rPr>
              <a:t>El escudo del control </a:t>
            </a:r>
            <a:r>
              <a:rPr kumimoji="0" lang="en-US" sz="39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ontserrat ExtraBold"/>
                <a:cs typeface="Montserrat ExtraBold"/>
                <a:sym typeface="Montserrat ExtraBold"/>
              </a:rPr>
              <a:t>preventivo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0" y="13944"/>
            <a:ext cx="12192000" cy="89807"/>
          </a:xfrm>
          <a:prstGeom prst="rect">
            <a:avLst/>
          </a:prstGeom>
          <a:solidFill>
            <a:srgbClr val="006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CL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070838" y="1435517"/>
            <a:ext cx="16466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US" sz="1800" b="1" dirty="0" err="1" smtClean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Documentos</a:t>
            </a:r>
            <a:r>
              <a:rPr lang="en-US" sz="1800" b="1" dirty="0" smtClean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 </a:t>
            </a:r>
            <a:endParaRPr lang="en-US" sz="1800" b="1" dirty="0">
              <a:solidFill>
                <a:schemeClr val="bg1"/>
              </a:solidFill>
              <a:latin typeface="+mj-lt"/>
              <a:ea typeface="Montserrat"/>
              <a:cs typeface="Montserrat"/>
              <a:sym typeface="Montserrat"/>
            </a:endParaRPr>
          </a:p>
          <a:p>
            <a:pPr lvl="0" algn="r"/>
            <a:r>
              <a:rPr lang="en-US" sz="1800" b="1" dirty="0" smtClean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no </a:t>
            </a:r>
            <a:r>
              <a:rPr lang="en-US" sz="1800" b="1" dirty="0" err="1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r</a:t>
            </a:r>
            <a:r>
              <a:rPr lang="en-US" sz="1800" b="1" dirty="0" err="1" smtClean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ecibidos</a:t>
            </a:r>
            <a:endParaRPr lang="en-US" sz="1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9187803" y="1245648"/>
            <a:ext cx="1569660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1800" b="1" dirty="0" err="1" smtClean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Cesiones</a:t>
            </a:r>
            <a:r>
              <a:rPr lang="en-US" sz="1800" b="1" dirty="0" smtClean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 </a:t>
            </a:r>
            <a:endParaRPr lang="en-US" sz="1800" b="1" dirty="0" smtClean="0">
              <a:solidFill>
                <a:schemeClr val="bg1"/>
              </a:solidFill>
              <a:latin typeface="+mj-lt"/>
              <a:ea typeface="Montserrat"/>
              <a:cs typeface="Montserrat"/>
              <a:sym typeface="Montserrat"/>
            </a:endParaRPr>
          </a:p>
          <a:p>
            <a:pPr lvl="0"/>
            <a:r>
              <a:rPr lang="en-US" sz="1800" b="1" dirty="0" smtClean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de </a:t>
            </a:r>
            <a:r>
              <a:rPr lang="en-US" sz="1800" b="1" dirty="0" smtClean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Factoring</a:t>
            </a:r>
            <a:endParaRPr lang="en-US" sz="1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070838" y="5239056"/>
            <a:ext cx="16466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US" sz="1800" b="1" dirty="0" err="1" smtClean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Proveedores</a:t>
            </a:r>
            <a:r>
              <a:rPr lang="en-US" sz="1800" b="1" dirty="0" smtClean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 </a:t>
            </a:r>
            <a:endParaRPr lang="en-US" sz="1800" b="1" dirty="0" smtClean="0">
              <a:solidFill>
                <a:schemeClr val="bg1"/>
              </a:solidFill>
              <a:latin typeface="+mj-lt"/>
              <a:ea typeface="Montserrat"/>
              <a:cs typeface="Montserrat"/>
              <a:sym typeface="Montserrat"/>
            </a:endParaRPr>
          </a:p>
          <a:p>
            <a:pPr lvl="0" algn="r"/>
            <a:r>
              <a:rPr lang="en-US" sz="1800" b="1" dirty="0" err="1" smtClean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p</a:t>
            </a:r>
            <a:r>
              <a:rPr lang="en-US" sz="1800" b="1" dirty="0" err="1" smtClean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rimerizos</a:t>
            </a:r>
            <a:endParaRPr lang="en-US" sz="1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9187803" y="5187687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800" b="1" dirty="0" err="1" smtClean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Aceptaciones</a:t>
            </a:r>
            <a:r>
              <a:rPr lang="en-US" sz="1800" b="1" dirty="0" smtClean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 </a:t>
            </a:r>
            <a:endParaRPr lang="en-US" sz="1800" b="1" dirty="0" smtClean="0">
              <a:solidFill>
                <a:schemeClr val="bg1"/>
              </a:solidFill>
              <a:latin typeface="+mj-lt"/>
              <a:ea typeface="Montserrat"/>
              <a:cs typeface="Montserrat"/>
              <a:sym typeface="Montserrat"/>
            </a:endParaRPr>
          </a:p>
          <a:p>
            <a:pPr lvl="0"/>
            <a:r>
              <a:rPr lang="en-US" sz="1800" b="1" dirty="0" err="1" smtClean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directas</a:t>
            </a:r>
            <a:r>
              <a:rPr lang="en-US" sz="1800" b="1" dirty="0" smtClean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en</a:t>
            </a:r>
            <a:r>
              <a:rPr lang="en-US" sz="1800" b="1" dirty="0" smtClean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 el SII</a:t>
            </a:r>
            <a:endParaRPr lang="en-US" sz="1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Freeform 4"/>
          <p:cNvSpPr/>
          <p:nvPr/>
        </p:nvSpPr>
        <p:spPr>
          <a:xfrm>
            <a:off x="9298661" y="767989"/>
            <a:ext cx="418294" cy="46541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4"/>
          <p:cNvSpPr/>
          <p:nvPr/>
        </p:nvSpPr>
        <p:spPr>
          <a:xfrm>
            <a:off x="2159836" y="831600"/>
            <a:ext cx="418294" cy="46541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4"/>
          <p:cNvSpPr/>
          <p:nvPr/>
        </p:nvSpPr>
        <p:spPr>
          <a:xfrm>
            <a:off x="2183873" y="4708381"/>
            <a:ext cx="418294" cy="46541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4"/>
          <p:cNvSpPr/>
          <p:nvPr/>
        </p:nvSpPr>
        <p:spPr>
          <a:xfrm>
            <a:off x="9298661" y="4657011"/>
            <a:ext cx="418294" cy="46541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1747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652"/>
        </a:solid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6"/>
          <p:cNvSpPr txBox="1"/>
          <p:nvPr/>
        </p:nvSpPr>
        <p:spPr>
          <a:xfrm>
            <a:off x="901232" y="1632981"/>
            <a:ext cx="8553451" cy="332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D955"/>
              </a:buClr>
              <a:buFont typeface="Arial" panose="020B0604020202020204" pitchFamily="34" charset="0"/>
              <a:buChar char="•"/>
            </a:pPr>
            <a:r>
              <a:rPr lang="en-US" sz="1600" b="0" i="0" u="none" strike="noStrike" cap="none" dirty="0" err="1" smtClean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Objetivo</a:t>
            </a:r>
            <a:r>
              <a:rPr lang="en-US" sz="1600" b="0" i="0" u="none" strike="noStrike" cap="none" dirty="0" smtClean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: </a:t>
            </a:r>
            <a:r>
              <a:rPr lang="es-ES" sz="1600" dirty="0" smtClean="0">
                <a:solidFill>
                  <a:schemeClr val="bg1"/>
                </a:solidFill>
                <a:latin typeface="Inter"/>
                <a:ea typeface="Inter"/>
                <a:cs typeface="Inter"/>
              </a:rPr>
              <a:t>Documentos </a:t>
            </a:r>
            <a:r>
              <a:rPr lang="es-ES" sz="1600" dirty="0">
                <a:solidFill>
                  <a:schemeClr val="bg1"/>
                </a:solidFill>
                <a:latin typeface="Inter"/>
                <a:ea typeface="Inter"/>
                <a:cs typeface="Inter"/>
              </a:rPr>
              <a:t>que existen en el </a:t>
            </a:r>
            <a:r>
              <a:rPr lang="es-ES" sz="1600" dirty="0" smtClean="0">
                <a:solidFill>
                  <a:schemeClr val="bg1"/>
                </a:solidFill>
                <a:latin typeface="Inter"/>
                <a:ea typeface="Inter"/>
                <a:cs typeface="Inter"/>
              </a:rPr>
              <a:t>SII</a:t>
            </a:r>
            <a:r>
              <a:rPr lang="es-ES" sz="1600" dirty="0">
                <a:solidFill>
                  <a:schemeClr val="bg1"/>
                </a:solidFill>
                <a:latin typeface="Inter"/>
                <a:ea typeface="Inter"/>
                <a:cs typeface="Inter"/>
              </a:rPr>
              <a:t>, pero los XML </a:t>
            </a:r>
            <a:r>
              <a:rPr lang="es-ES" sz="1600" dirty="0" smtClean="0">
                <a:solidFill>
                  <a:schemeClr val="bg1"/>
                </a:solidFill>
                <a:latin typeface="Inter"/>
                <a:ea typeface="Inter"/>
                <a:cs typeface="Inter"/>
              </a:rPr>
              <a:t>No </a:t>
            </a:r>
            <a:r>
              <a:rPr lang="es-ES" sz="1600" dirty="0">
                <a:solidFill>
                  <a:schemeClr val="bg1"/>
                </a:solidFill>
                <a:latin typeface="Inter"/>
                <a:ea typeface="Inter"/>
                <a:cs typeface="Inter"/>
              </a:rPr>
              <a:t>han llegado a la casilla de </a:t>
            </a:r>
            <a:r>
              <a:rPr lang="es-ES" sz="1600" dirty="0" smtClean="0">
                <a:solidFill>
                  <a:schemeClr val="bg1"/>
                </a:solidFill>
                <a:latin typeface="Inter"/>
                <a:ea typeface="Inter"/>
                <a:cs typeface="Inter"/>
              </a:rPr>
              <a:t>intercambio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D955"/>
              </a:buClr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bg1"/>
                </a:solidFill>
                <a:latin typeface="Inter"/>
                <a:ea typeface="Inter"/>
                <a:cs typeface="Inter"/>
              </a:rPr>
              <a:t>Riesgo: El desconocimiento de la existencia de un documento permite al “aceptación” automática al octavo día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D955"/>
              </a:buClr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bg1"/>
                </a:solidFill>
                <a:latin typeface="Inter"/>
                <a:ea typeface="Inter"/>
                <a:cs typeface="Inter"/>
              </a:rPr>
              <a:t>Como controlar:</a:t>
            </a:r>
          </a:p>
          <a:p>
            <a:pPr marL="715963" lvl="2" indent="-285750">
              <a:lnSpc>
                <a:spcPct val="150000"/>
              </a:lnSpc>
              <a:buClr>
                <a:srgbClr val="00D955"/>
              </a:buClr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bg1"/>
                </a:solidFill>
                <a:latin typeface="Inter"/>
                <a:ea typeface="Inter"/>
                <a:cs typeface="Inter"/>
              </a:rPr>
              <a:t>Cuadratura permanente entre el Registro Compra del SII versus la Casilla de Intercambio</a:t>
            </a:r>
          </a:p>
          <a:p>
            <a:pPr marL="715963" lvl="2" indent="-285750">
              <a:lnSpc>
                <a:spcPct val="150000"/>
              </a:lnSpc>
              <a:buClr>
                <a:srgbClr val="00D955"/>
              </a:buClr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bg1"/>
                </a:solidFill>
                <a:latin typeface="Inter"/>
                <a:ea typeface="Inter"/>
                <a:cs typeface="Inter"/>
              </a:rPr>
              <a:t>Notificación a proveedores sobre los documentos faltantes</a:t>
            </a:r>
          </a:p>
          <a:p>
            <a:pPr marL="715963" lvl="2" indent="-285750">
              <a:lnSpc>
                <a:spcPct val="150000"/>
              </a:lnSpc>
              <a:buClr>
                <a:srgbClr val="00D955"/>
              </a:buClr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bg1"/>
                </a:solidFill>
                <a:latin typeface="Inter"/>
                <a:ea typeface="Inter"/>
                <a:cs typeface="Inter"/>
              </a:rPr>
              <a:t>Regla de rechazo automático si persiste el incumplimiento</a:t>
            </a:r>
            <a:endParaRPr sz="1600" dirty="0">
              <a:solidFill>
                <a:schemeClr val="bg1"/>
              </a:solidFill>
              <a:latin typeface="Inter"/>
              <a:ea typeface="Inter"/>
              <a:cs typeface="Inter"/>
            </a:endParaRPr>
          </a:p>
        </p:txBody>
      </p:sp>
      <p:pic>
        <p:nvPicPr>
          <p:cNvPr id="275" name="Google Shape;275;p2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77958" y="549659"/>
            <a:ext cx="777699" cy="623448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26"/>
          <p:cNvSpPr txBox="1"/>
          <p:nvPr/>
        </p:nvSpPr>
        <p:spPr>
          <a:xfrm>
            <a:off x="675861" y="549659"/>
            <a:ext cx="11287539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500" dirty="0" smtClean="0">
                <a:solidFill>
                  <a:schemeClr val="bg1"/>
                </a:solidFill>
              </a:rPr>
              <a:t>1. Documentos No Recibidos</a:t>
            </a:r>
            <a:endParaRPr sz="2500" dirty="0">
              <a:solidFill>
                <a:schemeClr val="bg1"/>
              </a:solidFill>
            </a:endParaRPr>
          </a:p>
        </p:txBody>
      </p:sp>
      <p:sp>
        <p:nvSpPr>
          <p:cNvPr id="7" name="Freeform 4"/>
          <p:cNvSpPr/>
          <p:nvPr/>
        </p:nvSpPr>
        <p:spPr>
          <a:xfrm>
            <a:off x="11126913" y="6074018"/>
            <a:ext cx="418294" cy="465418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2"/>
          <p:cNvSpPr/>
          <p:nvPr/>
        </p:nvSpPr>
        <p:spPr>
          <a:xfrm>
            <a:off x="5815173" y="6177154"/>
            <a:ext cx="5311740" cy="2591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20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Ubuntu"/>
                <a:cs typeface="Arial" panose="020B0604020202020204" pitchFamily="34" charset="0"/>
              </a:rPr>
              <a:t>Conversemos</a:t>
            </a:r>
            <a:r>
              <a:rPr kumimoji="0" lang="en-US" sz="1600" b="1" i="0" u="none" strike="noStrike" kern="0" cap="none" spc="2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Ubuntu"/>
                <a:cs typeface="Arial" panose="020B0604020202020204" pitchFamily="34" charset="0"/>
              </a:rPr>
              <a:t>: alejandro.marin@artikos.cl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Ubuntu"/>
              <a:cs typeface="Arial" panose="020B0604020202020204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0" y="13944"/>
            <a:ext cx="12192000" cy="89807"/>
          </a:xfrm>
          <a:prstGeom prst="rect">
            <a:avLst/>
          </a:prstGeom>
          <a:solidFill>
            <a:srgbClr val="006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CL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652"/>
        </a:solid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6"/>
          <p:cNvSpPr txBox="1"/>
          <p:nvPr/>
        </p:nvSpPr>
        <p:spPr>
          <a:xfrm>
            <a:off x="762000" y="1737371"/>
            <a:ext cx="8553451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D955"/>
              </a:buClr>
              <a:buFont typeface="Arial" panose="020B0604020202020204" pitchFamily="34" charset="0"/>
              <a:buChar char="•"/>
            </a:pPr>
            <a:r>
              <a:rPr lang="en-US" sz="1600" b="0" i="0" u="none" strike="noStrike" cap="none" dirty="0" err="1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Objetivo</a:t>
            </a:r>
            <a:r>
              <a:rPr lang="en-US" sz="1600" b="0" i="0" u="none" strike="noStrike" cap="none" dirty="0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: </a:t>
            </a:r>
            <a:r>
              <a:rPr lang="es-ES" sz="1600" dirty="0" smtClean="0">
                <a:solidFill>
                  <a:schemeClr val="bg1"/>
                </a:solidFill>
                <a:latin typeface="+mj-lt"/>
                <a:ea typeface="Inter"/>
                <a:cs typeface="Inter"/>
              </a:rPr>
              <a:t>Gestión de documentos vendidos por un proveedor a un </a:t>
            </a:r>
            <a:r>
              <a:rPr lang="es-ES" sz="1600" dirty="0" err="1" smtClean="0">
                <a:solidFill>
                  <a:schemeClr val="bg1"/>
                </a:solidFill>
                <a:latin typeface="+mj-lt"/>
                <a:ea typeface="Inter"/>
                <a:cs typeface="Inter"/>
              </a:rPr>
              <a:t>Factoring</a:t>
            </a:r>
            <a:endParaRPr lang="es-ES" sz="1600" dirty="0" smtClean="0">
              <a:solidFill>
                <a:schemeClr val="bg1"/>
              </a:solidFill>
              <a:latin typeface="+mj-lt"/>
              <a:ea typeface="Inter"/>
              <a:cs typeface="Inter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D955"/>
              </a:buClr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bg1"/>
                </a:solidFill>
                <a:latin typeface="+mj-lt"/>
                <a:ea typeface="Inter"/>
                <a:cs typeface="Inter"/>
              </a:rPr>
              <a:t>Riesgo: Pago incorrecto a un proveedor, cuando el documento es propiedad de un tercero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D955"/>
              </a:buClr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bg1"/>
                </a:solidFill>
                <a:latin typeface="+mj-lt"/>
                <a:ea typeface="Inter"/>
                <a:cs typeface="Inter"/>
              </a:rPr>
              <a:t>Como controlar:</a:t>
            </a:r>
          </a:p>
          <a:p>
            <a:pPr marL="715963" lvl="2" indent="-285750">
              <a:lnSpc>
                <a:spcPct val="150000"/>
              </a:lnSpc>
              <a:buClr>
                <a:srgbClr val="00D955"/>
              </a:buClr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bg1"/>
                </a:solidFill>
                <a:latin typeface="+mj-lt"/>
                <a:ea typeface="Inter"/>
                <a:cs typeface="Inter"/>
              </a:rPr>
              <a:t>Actualización permanente desde el SII de documentos cedidos a </a:t>
            </a:r>
            <a:r>
              <a:rPr lang="es-ES" sz="1600" dirty="0" err="1" smtClean="0">
                <a:solidFill>
                  <a:schemeClr val="bg1"/>
                </a:solidFill>
                <a:latin typeface="+mj-lt"/>
                <a:ea typeface="Inter"/>
                <a:cs typeface="Inter"/>
              </a:rPr>
              <a:t>Factoring</a:t>
            </a:r>
            <a:endParaRPr lang="es-ES" sz="1600" dirty="0" smtClean="0">
              <a:solidFill>
                <a:schemeClr val="bg1"/>
              </a:solidFill>
              <a:latin typeface="+mj-lt"/>
              <a:ea typeface="Inter"/>
              <a:cs typeface="Inter"/>
            </a:endParaRPr>
          </a:p>
          <a:p>
            <a:pPr marL="715963" lvl="2" indent="-285750">
              <a:lnSpc>
                <a:spcPct val="150000"/>
              </a:lnSpc>
              <a:buClr>
                <a:srgbClr val="00D955"/>
              </a:buClr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bg1"/>
                </a:solidFill>
                <a:latin typeface="+mj-lt"/>
                <a:ea typeface="Inter"/>
                <a:cs typeface="Inter"/>
              </a:rPr>
              <a:t>Controlar las múltiples cesiones que pueda tener un documento</a:t>
            </a:r>
          </a:p>
          <a:p>
            <a:pPr marL="715963" lvl="2" indent="-285750">
              <a:lnSpc>
                <a:spcPct val="150000"/>
              </a:lnSpc>
              <a:buClr>
                <a:srgbClr val="00D955"/>
              </a:buClr>
              <a:buFont typeface="Arial" panose="020B0604020202020204" pitchFamily="34" charset="0"/>
              <a:buChar char="•"/>
            </a:pPr>
            <a:r>
              <a:rPr lang="es-ES" sz="1600" dirty="0" err="1" smtClean="0">
                <a:solidFill>
                  <a:schemeClr val="bg1"/>
                </a:solidFill>
                <a:latin typeface="+mj-lt"/>
                <a:ea typeface="Inter"/>
                <a:cs typeface="Inter"/>
              </a:rPr>
              <a:t>Desnotificaciones</a:t>
            </a:r>
            <a:r>
              <a:rPr lang="es-ES" sz="1600" dirty="0" smtClean="0">
                <a:solidFill>
                  <a:schemeClr val="bg1"/>
                </a:solidFill>
                <a:latin typeface="+mj-lt"/>
                <a:ea typeface="Inter"/>
                <a:cs typeface="Inter"/>
              </a:rPr>
              <a:t> automáticas de facturas rechazadas o con Nota de Crédito</a:t>
            </a:r>
          </a:p>
          <a:p>
            <a:pPr marL="715963" lvl="2" indent="-285750">
              <a:lnSpc>
                <a:spcPct val="150000"/>
              </a:lnSpc>
              <a:buClr>
                <a:srgbClr val="00D955"/>
              </a:buClr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bg1"/>
                </a:solidFill>
                <a:latin typeface="+mj-lt"/>
                <a:ea typeface="Inter"/>
                <a:cs typeface="Inter"/>
              </a:rPr>
              <a:t>Control de Nóminas de Pago a Bancos</a:t>
            </a:r>
            <a:endParaRPr sz="1600" dirty="0">
              <a:solidFill>
                <a:schemeClr val="bg1"/>
              </a:solidFill>
              <a:latin typeface="+mj-lt"/>
              <a:ea typeface="Inter"/>
              <a:cs typeface="Inter"/>
            </a:endParaRPr>
          </a:p>
        </p:txBody>
      </p:sp>
      <p:sp>
        <p:nvSpPr>
          <p:cNvPr id="279" name="Google Shape;279;p26"/>
          <p:cNvSpPr txBox="1"/>
          <p:nvPr/>
        </p:nvSpPr>
        <p:spPr>
          <a:xfrm>
            <a:off x="675861" y="549659"/>
            <a:ext cx="11287539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500" dirty="0">
                <a:solidFill>
                  <a:schemeClr val="bg1"/>
                </a:solidFill>
                <a:latin typeface="+mj-lt"/>
              </a:rPr>
              <a:t>2</a:t>
            </a:r>
            <a:r>
              <a:rPr lang="es-ES" sz="2500" dirty="0" smtClean="0">
                <a:solidFill>
                  <a:schemeClr val="bg1"/>
                </a:solidFill>
                <a:latin typeface="+mj-lt"/>
              </a:rPr>
              <a:t>. Cesiones a </a:t>
            </a:r>
            <a:r>
              <a:rPr lang="es-ES" sz="2500" dirty="0" err="1" smtClean="0">
                <a:solidFill>
                  <a:schemeClr val="bg1"/>
                </a:solidFill>
                <a:latin typeface="+mj-lt"/>
              </a:rPr>
              <a:t>Factoring</a:t>
            </a:r>
            <a:endParaRPr sz="25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Google Shape;276;p2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64694" y="554180"/>
            <a:ext cx="751838" cy="57256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Freeform 4"/>
          <p:cNvSpPr/>
          <p:nvPr/>
        </p:nvSpPr>
        <p:spPr>
          <a:xfrm>
            <a:off x="11126913" y="6074018"/>
            <a:ext cx="418294" cy="465418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2"/>
          <p:cNvSpPr/>
          <p:nvPr/>
        </p:nvSpPr>
        <p:spPr>
          <a:xfrm>
            <a:off x="5815173" y="6177154"/>
            <a:ext cx="5311740" cy="2591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20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Ubuntu"/>
                <a:cs typeface="Arial" panose="020B0604020202020204" pitchFamily="34" charset="0"/>
              </a:rPr>
              <a:t>Conversemos</a:t>
            </a:r>
            <a:r>
              <a:rPr kumimoji="0" lang="en-US" sz="1600" b="1" i="0" u="none" strike="noStrike" kern="0" cap="none" spc="2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Ubuntu"/>
                <a:cs typeface="Arial" panose="020B0604020202020204" pitchFamily="34" charset="0"/>
              </a:rPr>
              <a:t>: alejandro.marin@artikos.cl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Ubuntu"/>
              <a:cs typeface="Arial" panose="020B0604020202020204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0" y="13944"/>
            <a:ext cx="12192000" cy="89807"/>
          </a:xfrm>
          <a:prstGeom prst="rect">
            <a:avLst/>
          </a:prstGeom>
          <a:solidFill>
            <a:srgbClr val="006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CL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524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652"/>
        </a:solid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6"/>
          <p:cNvSpPr txBox="1"/>
          <p:nvPr/>
        </p:nvSpPr>
        <p:spPr>
          <a:xfrm>
            <a:off x="761999" y="2004500"/>
            <a:ext cx="8553451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D955"/>
              </a:buClr>
              <a:buFont typeface="Arial" panose="020B0604020202020204" pitchFamily="34" charset="0"/>
              <a:buChar char="•"/>
            </a:pPr>
            <a:r>
              <a:rPr lang="en-US" sz="1600" b="0" i="0" u="none" strike="noStrike" cap="none" dirty="0" err="1" smtClean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Objetivo</a:t>
            </a:r>
            <a:r>
              <a:rPr lang="en-US" sz="1600" b="0" i="0" u="none" strike="noStrike" cap="none" dirty="0" smtClean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: </a:t>
            </a:r>
            <a:r>
              <a:rPr lang="es-ES" sz="1600" dirty="0" smtClean="0">
                <a:solidFill>
                  <a:schemeClr val="bg1"/>
                </a:solidFill>
                <a:latin typeface="Inter"/>
                <a:ea typeface="Inter"/>
                <a:cs typeface="Inter"/>
              </a:rPr>
              <a:t>Proveedores que facturan por primera vez a una empresa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D955"/>
              </a:buClr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bg1"/>
                </a:solidFill>
                <a:latin typeface="Inter"/>
                <a:ea typeface="Inter"/>
                <a:cs typeface="Inter"/>
              </a:rPr>
              <a:t>Riesgo: Empresas creadas para generar facturas ideológicamente falsas, que tienen como objetivo hacerlas líquidas en el mercado del </a:t>
            </a:r>
            <a:r>
              <a:rPr lang="es-ES" sz="1600" dirty="0" err="1" smtClean="0">
                <a:solidFill>
                  <a:schemeClr val="bg1"/>
                </a:solidFill>
                <a:latin typeface="Inter"/>
                <a:ea typeface="Inter"/>
                <a:cs typeface="Inter"/>
              </a:rPr>
              <a:t>Factoring</a:t>
            </a:r>
            <a:endParaRPr lang="es-ES" sz="1600" dirty="0" smtClean="0">
              <a:solidFill>
                <a:schemeClr val="bg1"/>
              </a:solidFill>
              <a:latin typeface="Inter"/>
              <a:ea typeface="Inter"/>
              <a:cs typeface="Inter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D955"/>
              </a:buClr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bg1"/>
                </a:solidFill>
                <a:latin typeface="Inter"/>
                <a:ea typeface="Inter"/>
                <a:cs typeface="Inter"/>
              </a:rPr>
              <a:t>Como controlar:</a:t>
            </a:r>
          </a:p>
          <a:p>
            <a:pPr marL="715963" lvl="2" indent="-285750">
              <a:lnSpc>
                <a:spcPct val="150000"/>
              </a:lnSpc>
              <a:buClr>
                <a:srgbClr val="00D955"/>
              </a:buClr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bg1"/>
                </a:solidFill>
                <a:latin typeface="Inter"/>
                <a:ea typeface="Inter"/>
                <a:cs typeface="Inter"/>
              </a:rPr>
              <a:t>Identificación en línea de proveedor que factura por primer vez a una empresa</a:t>
            </a:r>
          </a:p>
          <a:p>
            <a:pPr marL="715963" lvl="2" indent="-285750">
              <a:lnSpc>
                <a:spcPct val="150000"/>
              </a:lnSpc>
              <a:buClr>
                <a:srgbClr val="00D955"/>
              </a:buClr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bg1"/>
                </a:solidFill>
                <a:latin typeface="Inter"/>
                <a:ea typeface="Inter"/>
                <a:cs typeface="Inter"/>
              </a:rPr>
              <a:t>Reglas de rechazo automático o asilamiento de la factura para analizar </a:t>
            </a:r>
            <a:r>
              <a:rPr lang="es-ES" sz="1600" dirty="0" smtClean="0">
                <a:solidFill>
                  <a:schemeClr val="bg1"/>
                </a:solidFill>
                <a:latin typeface="Inter"/>
                <a:ea typeface="Inter"/>
                <a:cs typeface="Inter"/>
              </a:rPr>
              <a:t>riesgo.</a:t>
            </a:r>
          </a:p>
          <a:p>
            <a:pPr marL="715963" lvl="2" indent="-285750">
              <a:lnSpc>
                <a:spcPct val="150000"/>
              </a:lnSpc>
              <a:buClr>
                <a:srgbClr val="00D955"/>
              </a:buClr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bg1"/>
                </a:solidFill>
                <a:latin typeface="Inter"/>
                <a:ea typeface="Inter"/>
                <a:cs typeface="Inter"/>
              </a:rPr>
              <a:t>Control </a:t>
            </a:r>
            <a:r>
              <a:rPr lang="es-ES" sz="1600" dirty="0" smtClean="0">
                <a:solidFill>
                  <a:schemeClr val="bg1"/>
                </a:solidFill>
                <a:latin typeface="Inter"/>
                <a:ea typeface="Inter"/>
                <a:cs typeface="Inter"/>
              </a:rPr>
              <a:t>de la cesión de la factura</a:t>
            </a:r>
          </a:p>
        </p:txBody>
      </p:sp>
      <p:sp>
        <p:nvSpPr>
          <p:cNvPr id="279" name="Google Shape;279;p26"/>
          <p:cNvSpPr txBox="1"/>
          <p:nvPr/>
        </p:nvSpPr>
        <p:spPr>
          <a:xfrm>
            <a:off x="646044" y="623069"/>
            <a:ext cx="11287539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500" dirty="0" smtClean="0">
                <a:solidFill>
                  <a:schemeClr val="bg1"/>
                </a:solidFill>
              </a:rPr>
              <a:t>3. Proveedores Primerizos</a:t>
            </a:r>
            <a:endParaRPr sz="2500" dirty="0">
              <a:solidFill>
                <a:schemeClr val="bg1"/>
              </a:solidFill>
            </a:endParaRPr>
          </a:p>
        </p:txBody>
      </p:sp>
      <p:pic>
        <p:nvPicPr>
          <p:cNvPr id="8" name="Google Shape;277;p2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0884" y="623069"/>
            <a:ext cx="715682" cy="54431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Freeform 4"/>
          <p:cNvSpPr/>
          <p:nvPr/>
        </p:nvSpPr>
        <p:spPr>
          <a:xfrm>
            <a:off x="11126913" y="6074018"/>
            <a:ext cx="418294" cy="465418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2"/>
          <p:cNvSpPr/>
          <p:nvPr/>
        </p:nvSpPr>
        <p:spPr>
          <a:xfrm>
            <a:off x="5815173" y="6177154"/>
            <a:ext cx="5311740" cy="2591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20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Ubuntu"/>
                <a:cs typeface="Arial" panose="020B0604020202020204" pitchFamily="34" charset="0"/>
              </a:rPr>
              <a:t>Conversemos</a:t>
            </a:r>
            <a:r>
              <a:rPr kumimoji="0" lang="en-US" sz="1600" b="1" i="0" u="none" strike="noStrike" kern="0" cap="none" spc="2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Ubuntu"/>
                <a:cs typeface="Arial" panose="020B0604020202020204" pitchFamily="34" charset="0"/>
              </a:rPr>
              <a:t>: alejandro.marin@artikos.cl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Ubuntu"/>
              <a:cs typeface="Arial" panose="020B0604020202020204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0" y="13944"/>
            <a:ext cx="12192000" cy="89807"/>
          </a:xfrm>
          <a:prstGeom prst="rect">
            <a:avLst/>
          </a:prstGeom>
          <a:solidFill>
            <a:srgbClr val="006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CL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82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652"/>
        </a:solid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6"/>
          <p:cNvSpPr txBox="1"/>
          <p:nvPr/>
        </p:nvSpPr>
        <p:spPr>
          <a:xfrm>
            <a:off x="762000" y="1809290"/>
            <a:ext cx="8553451" cy="332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D955"/>
              </a:buClr>
              <a:buFont typeface="Arial" panose="020B0604020202020204" pitchFamily="34" charset="0"/>
              <a:buChar char="•"/>
            </a:pPr>
            <a:r>
              <a:rPr lang="en-US" sz="1600" b="0" i="0" u="none" strike="noStrike" cap="none" dirty="0" err="1" smtClean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Objetivo</a:t>
            </a:r>
            <a:r>
              <a:rPr lang="en-US" sz="1600" b="0" i="0" u="none" strike="noStrike" cap="none" dirty="0" smtClean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  <a:r>
              <a:rPr lang="en-US" sz="1600" b="0" i="0" u="none" strike="noStrike" cap="none" dirty="0" err="1" smtClean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Identificar</a:t>
            </a:r>
            <a:r>
              <a:rPr lang="en-US" sz="1600" b="0" i="0" u="none" strike="noStrike" cap="none" dirty="0" smtClean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 smtClean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facturas</a:t>
            </a:r>
            <a:r>
              <a:rPr lang="en-US" sz="1600" b="0" i="0" u="none" strike="noStrike" cap="none" dirty="0" smtClean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que </a:t>
            </a:r>
            <a:r>
              <a:rPr lang="en-US" sz="1600" b="0" i="0" u="none" strike="noStrike" cap="none" dirty="0" err="1" smtClean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están</a:t>
            </a:r>
            <a:r>
              <a:rPr lang="en-US" sz="1600" b="0" i="0" u="none" strike="noStrike" cap="none" dirty="0" smtClean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 smtClean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siendo</a:t>
            </a:r>
            <a:r>
              <a:rPr lang="en-US" sz="1600" b="0" i="0" u="none" strike="noStrike" cap="none" dirty="0" smtClean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 smtClean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aprobadas</a:t>
            </a:r>
            <a:r>
              <a:rPr lang="en-US" sz="1600" b="0" i="0" u="none" strike="noStrike" cap="none" dirty="0" smtClean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 smtClean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directamente</a:t>
            </a:r>
            <a:r>
              <a:rPr lang="en-US" sz="1600" b="0" i="0" u="none" strike="noStrike" cap="none" dirty="0" smtClean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 smtClean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por</a:t>
            </a:r>
            <a:r>
              <a:rPr lang="en-US" sz="1600" b="0" i="0" u="none" strike="noStrike" cap="none" dirty="0" smtClean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 smtClean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ejecutivos</a:t>
            </a:r>
            <a:r>
              <a:rPr lang="en-US" sz="1600" b="0" i="0" u="none" strike="noStrike" cap="none" dirty="0" smtClean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de la </a:t>
            </a:r>
            <a:r>
              <a:rPr lang="en-US" sz="1600" b="0" i="0" u="none" strike="noStrike" cap="none" dirty="0" err="1" smtClean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empresa</a:t>
            </a:r>
            <a:r>
              <a:rPr lang="en-US" sz="1600" b="0" i="0" u="none" strike="noStrike" cap="none" dirty="0" smtClean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 smtClean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en</a:t>
            </a:r>
            <a:r>
              <a:rPr lang="en-US" sz="1600" b="0" i="0" u="none" strike="noStrike" cap="none" dirty="0" smtClean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el SII </a:t>
            </a:r>
            <a:endParaRPr lang="es-ES" sz="1600" dirty="0" smtClean="0">
              <a:solidFill>
                <a:schemeClr val="bg1"/>
              </a:solidFill>
              <a:latin typeface="Inter"/>
              <a:ea typeface="Inter"/>
              <a:cs typeface="Inter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D955"/>
              </a:buClr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bg1"/>
                </a:solidFill>
                <a:latin typeface="Inter"/>
                <a:ea typeface="Inter"/>
                <a:cs typeface="Inter"/>
              </a:rPr>
              <a:t>Riesgo: Vulneración de clave del ejecutivo, permite darle validez a un documento fraudulento mediante su aprobación en el SII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D955"/>
              </a:buClr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bg1"/>
                </a:solidFill>
                <a:latin typeface="Inter"/>
                <a:ea typeface="Inter"/>
                <a:cs typeface="Inter"/>
              </a:rPr>
              <a:t>Como controlar:</a:t>
            </a:r>
          </a:p>
          <a:p>
            <a:pPr marL="715963" lvl="2" indent="-285750">
              <a:lnSpc>
                <a:spcPct val="150000"/>
              </a:lnSpc>
              <a:buClr>
                <a:srgbClr val="00D955"/>
              </a:buClr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bg1"/>
                </a:solidFill>
                <a:latin typeface="Inter"/>
                <a:ea typeface="Inter"/>
                <a:cs typeface="Inter"/>
              </a:rPr>
              <a:t>Control permanente en el sitio del SII</a:t>
            </a:r>
          </a:p>
          <a:p>
            <a:pPr marL="715963" lvl="2" indent="-285750">
              <a:lnSpc>
                <a:spcPct val="150000"/>
              </a:lnSpc>
              <a:buClr>
                <a:srgbClr val="00D955"/>
              </a:buClr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bg1"/>
                </a:solidFill>
                <a:latin typeface="Inter"/>
                <a:ea typeface="Inter"/>
                <a:cs typeface="Inter"/>
              </a:rPr>
              <a:t>Identificación de facturas que han sido aprobadas directamente sin pasar por un proceso formal de la empresa</a:t>
            </a:r>
          </a:p>
          <a:p>
            <a:pPr marL="715963" lvl="2" indent="-285750">
              <a:lnSpc>
                <a:spcPct val="150000"/>
              </a:lnSpc>
              <a:buClr>
                <a:srgbClr val="00D955"/>
              </a:buClr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bg1"/>
                </a:solidFill>
                <a:latin typeface="Inter"/>
                <a:ea typeface="Inter"/>
                <a:cs typeface="Inter"/>
              </a:rPr>
              <a:t>Alerta en línea cuando se identifica un caso, para análisis del área especializada</a:t>
            </a:r>
          </a:p>
        </p:txBody>
      </p:sp>
      <p:sp>
        <p:nvSpPr>
          <p:cNvPr id="279" name="Google Shape;279;p26"/>
          <p:cNvSpPr txBox="1"/>
          <p:nvPr/>
        </p:nvSpPr>
        <p:spPr>
          <a:xfrm>
            <a:off x="646044" y="623069"/>
            <a:ext cx="11287539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500" dirty="0" smtClean="0">
                <a:solidFill>
                  <a:schemeClr val="bg1"/>
                </a:solidFill>
              </a:rPr>
              <a:t>4. </a:t>
            </a:r>
            <a:r>
              <a:rPr lang="es-ES" sz="2500" dirty="0" err="1" smtClean="0">
                <a:solidFill>
                  <a:schemeClr val="bg1"/>
                </a:solidFill>
              </a:rPr>
              <a:t>Aprobaciónes</a:t>
            </a:r>
            <a:r>
              <a:rPr lang="es-ES" sz="2500" dirty="0" smtClean="0">
                <a:solidFill>
                  <a:schemeClr val="bg1"/>
                </a:solidFill>
              </a:rPr>
              <a:t> directas en el SII</a:t>
            </a:r>
            <a:endParaRPr sz="2500" dirty="0">
              <a:solidFill>
                <a:schemeClr val="bg1"/>
              </a:solidFill>
            </a:endParaRPr>
          </a:p>
        </p:txBody>
      </p:sp>
      <p:pic>
        <p:nvPicPr>
          <p:cNvPr id="7" name="Google Shape;278;p2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91381" y="562393"/>
            <a:ext cx="698432" cy="69843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Freeform 4"/>
          <p:cNvSpPr/>
          <p:nvPr/>
        </p:nvSpPr>
        <p:spPr>
          <a:xfrm>
            <a:off x="11126913" y="6074018"/>
            <a:ext cx="418294" cy="465418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2"/>
          <p:cNvSpPr/>
          <p:nvPr/>
        </p:nvSpPr>
        <p:spPr>
          <a:xfrm>
            <a:off x="5815173" y="6177154"/>
            <a:ext cx="5311740" cy="2591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20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Ubuntu"/>
                <a:cs typeface="Arial" panose="020B0604020202020204" pitchFamily="34" charset="0"/>
              </a:rPr>
              <a:t>Conversemos</a:t>
            </a:r>
            <a:r>
              <a:rPr kumimoji="0" lang="en-US" sz="1600" b="1" i="0" u="none" strike="noStrike" kern="0" cap="none" spc="2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Ubuntu"/>
                <a:cs typeface="Arial" panose="020B0604020202020204" pitchFamily="34" charset="0"/>
              </a:rPr>
              <a:t>: alejandro.marin@artikos.cl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Ubuntu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49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652"/>
        </a:solidFill>
        <a:effectLst/>
      </p:bgPr>
    </p:bg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1"/>
          <p:cNvSpPr txBox="1"/>
          <p:nvPr/>
        </p:nvSpPr>
        <p:spPr>
          <a:xfrm>
            <a:off x="1690481" y="2290142"/>
            <a:ext cx="8572500" cy="2908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40000"/>
              </a:lnSpc>
            </a:pPr>
            <a:r>
              <a:rPr lang="es-ES" sz="2250" dirty="0">
                <a:solidFill>
                  <a:schemeClr val="bg1"/>
                </a:solidFill>
                <a:latin typeface="+mj-lt"/>
                <a:ea typeface="Montserrat SemiBold"/>
                <a:cs typeface="Montserrat SemiBold"/>
                <a:sym typeface="Montserrat SemiBold"/>
              </a:rPr>
              <a:t>La tecnología abre las puertas a la eficiencia operativa, pero son nuestros controles los que cierran definitivamente las puertas al </a:t>
            </a:r>
            <a:r>
              <a:rPr lang="es-ES" sz="2250" dirty="0" smtClean="0">
                <a:solidFill>
                  <a:schemeClr val="bg1"/>
                </a:solidFill>
                <a:latin typeface="+mj-lt"/>
                <a:ea typeface="Montserrat SemiBold"/>
                <a:cs typeface="Montserrat SemiBold"/>
                <a:sym typeface="Montserrat SemiBold"/>
              </a:rPr>
              <a:t>fraude</a:t>
            </a:r>
          </a:p>
          <a:p>
            <a:pPr lvl="0" algn="ctr">
              <a:lnSpc>
                <a:spcPct val="140000"/>
              </a:lnSpc>
            </a:pPr>
            <a:endParaRPr lang="en-US" sz="2250" b="0" i="0" u="none" strike="noStrike" cap="none" dirty="0" smtClean="0">
              <a:solidFill>
                <a:schemeClr val="bg1"/>
              </a:solidFill>
              <a:latin typeface="+mj-lt"/>
              <a:ea typeface="Montserrat SemiBold"/>
              <a:cs typeface="Montserrat SemiBold"/>
              <a:sym typeface="Montserrat SemiBold"/>
            </a:endParaRPr>
          </a:p>
          <a:p>
            <a:pPr lvl="0" algn="ctr">
              <a:lnSpc>
                <a:spcPct val="140000"/>
              </a:lnSpc>
            </a:pPr>
            <a:r>
              <a:rPr lang="es-ES" sz="2250" dirty="0">
                <a:solidFill>
                  <a:schemeClr val="bg1"/>
                </a:solidFill>
                <a:latin typeface="+mj-lt"/>
                <a:ea typeface="Montserrat SemiBold"/>
                <a:cs typeface="Montserrat SemiBold"/>
                <a:sym typeface="Montserrat SemiBold"/>
              </a:rPr>
              <a:t>El futuro digital exige que seamos tan ágiles para operar como implacables para </a:t>
            </a:r>
            <a:r>
              <a:rPr lang="es-ES" sz="2250" dirty="0" smtClean="0">
                <a:solidFill>
                  <a:schemeClr val="bg1"/>
                </a:solidFill>
                <a:latin typeface="+mj-lt"/>
                <a:ea typeface="Montserrat SemiBold"/>
                <a:cs typeface="Montserrat SemiBold"/>
                <a:sym typeface="Montserrat SemiBold"/>
              </a:rPr>
              <a:t>proteger</a:t>
            </a:r>
            <a:r>
              <a:rPr lang="en-US" sz="2250" b="0" i="0" u="none" strike="noStrike" cap="none" dirty="0" smtClean="0">
                <a:solidFill>
                  <a:schemeClr val="bg1"/>
                </a:solidFill>
                <a:latin typeface="+mj-lt"/>
                <a:ea typeface="Montserrat SemiBold"/>
                <a:cs typeface="Montserrat SemiBold"/>
                <a:sym typeface="Montserrat SemiBold"/>
              </a:rPr>
              <a:t>.</a:t>
            </a:r>
            <a:endParaRPr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1" name="Google Shape;341;p31"/>
          <p:cNvSpPr txBox="1"/>
          <p:nvPr/>
        </p:nvSpPr>
        <p:spPr>
          <a:xfrm>
            <a:off x="762000" y="526576"/>
            <a:ext cx="11201400" cy="623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i="0" u="none" strike="noStrike" cap="none" dirty="0" err="1">
                <a:solidFill>
                  <a:schemeClr val="bg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Seguridad</a:t>
            </a:r>
            <a:r>
              <a:rPr lang="en-US" sz="2700" b="0" i="0" u="none" strike="noStrike" cap="none" dirty="0">
                <a:solidFill>
                  <a:schemeClr val="bg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2700" dirty="0" err="1">
                <a:solidFill>
                  <a:schemeClr val="bg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a</a:t>
            </a:r>
            <a:r>
              <a:rPr lang="en-US" sz="2700" b="0" i="0" u="none" strike="noStrike" cap="none" dirty="0" err="1" smtClean="0">
                <a:solidFill>
                  <a:schemeClr val="bg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ctiva</a:t>
            </a:r>
            <a:r>
              <a:rPr lang="en-US" sz="2700" b="0" i="0" u="none" strike="noStrike" cap="none" dirty="0" smtClean="0">
                <a:solidFill>
                  <a:schemeClr val="bg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2700" b="1" dirty="0" err="1">
                <a:solidFill>
                  <a:srgbClr val="0066F5"/>
                </a:solidFill>
                <a:latin typeface="+mj-lt"/>
                <a:ea typeface="Montserrat ExtraBold"/>
                <a:cs typeface="Montserrat ExtraBold"/>
                <a:sym typeface="Montserrat"/>
              </a:rPr>
              <a:t>v</a:t>
            </a:r>
            <a:r>
              <a:rPr lang="en-US" sz="2700" b="1" i="0" u="none" strike="noStrike" cap="none" dirty="0" err="1" smtClean="0">
                <a:solidFill>
                  <a:srgbClr val="0066F5"/>
                </a:solidFill>
                <a:latin typeface="+mj-lt"/>
                <a:ea typeface="Montserrat"/>
                <a:cs typeface="Montserrat"/>
                <a:sym typeface="Montserrat"/>
              </a:rPr>
              <a:t>isión</a:t>
            </a:r>
            <a:r>
              <a:rPr lang="en-US" sz="2700" b="1" i="0" u="none" strike="noStrike" cap="none" dirty="0" smtClean="0">
                <a:solidFill>
                  <a:srgbClr val="0066F5"/>
                </a:solidFill>
                <a:latin typeface="+mj-lt"/>
                <a:ea typeface="Montserrat"/>
                <a:cs typeface="Montserrat"/>
                <a:sym typeface="Montserrat"/>
              </a:rPr>
              <a:t> </a:t>
            </a:r>
            <a:r>
              <a:rPr lang="en-US" sz="2700" b="1" dirty="0" err="1">
                <a:solidFill>
                  <a:srgbClr val="0066F5"/>
                </a:solidFill>
                <a:latin typeface="+mj-lt"/>
                <a:ea typeface="Montserrat"/>
                <a:cs typeface="Montserrat"/>
                <a:sym typeface="Montserrat"/>
              </a:rPr>
              <a:t>e</a:t>
            </a:r>
            <a:r>
              <a:rPr lang="en-US" sz="2700" b="1" i="0" u="none" strike="noStrike" cap="none" dirty="0" err="1" smtClean="0">
                <a:solidFill>
                  <a:srgbClr val="0066F5"/>
                </a:solidFill>
                <a:latin typeface="+mj-lt"/>
                <a:ea typeface="Montserrat"/>
                <a:cs typeface="Montserrat"/>
                <a:sym typeface="Montserrat"/>
              </a:rPr>
              <a:t>stratégica</a:t>
            </a:r>
            <a:endParaRPr dirty="0">
              <a:solidFill>
                <a:srgbClr val="0066F5"/>
              </a:solidFill>
              <a:latin typeface="+mj-lt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13944"/>
            <a:ext cx="12192000" cy="89807"/>
          </a:xfrm>
          <a:prstGeom prst="rect">
            <a:avLst/>
          </a:prstGeom>
          <a:solidFill>
            <a:srgbClr val="006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CL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652"/>
        </a:solidFill>
        <a:effectLst/>
      </p:bgPr>
    </p:bg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2"/>
          <p:cNvSpPr txBox="1"/>
          <p:nvPr/>
        </p:nvSpPr>
        <p:spPr>
          <a:xfrm>
            <a:off x="495300" y="1912066"/>
            <a:ext cx="1120140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¿</a:t>
            </a:r>
            <a:r>
              <a:rPr lang="en-US" sz="4800" b="0" i="0" u="none" strike="noStrike" cap="none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Preguntas</a:t>
            </a:r>
            <a:r>
              <a:rPr lang="en-US" sz="4800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o </a:t>
            </a:r>
            <a:r>
              <a:rPr lang="en-US" sz="4800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d</a:t>
            </a:r>
            <a:r>
              <a:rPr lang="en-US" sz="4800" b="0" i="0" u="none" strike="noStrike" cap="none" dirty="0" err="1" smtClean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udas</a:t>
            </a:r>
            <a:r>
              <a:rPr lang="en-US" sz="4800" b="0" i="0" u="none" strike="noStrike" cap="none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?</a:t>
            </a:r>
            <a:endParaRPr dirty="0"/>
          </a:p>
        </p:txBody>
      </p:sp>
      <p:sp>
        <p:nvSpPr>
          <p:cNvPr id="349" name="Google Shape;349;p32"/>
          <p:cNvSpPr txBox="1"/>
          <p:nvPr/>
        </p:nvSpPr>
        <p:spPr>
          <a:xfrm>
            <a:off x="762000" y="2969341"/>
            <a:ext cx="10668000" cy="3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Escríbenos</a:t>
            </a:r>
            <a:r>
              <a:rPr lang="en-US" sz="1650" b="0" i="0" u="none" strike="noStrike" cap="none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para </a:t>
            </a:r>
            <a:r>
              <a:rPr lang="en-US" sz="1650" b="0" i="0" u="none" strike="noStrike" cap="none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robustecer</a:t>
            </a:r>
            <a:r>
              <a:rPr lang="en-US" sz="1650" b="0" i="0" u="none" strike="noStrike" cap="none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y </a:t>
            </a:r>
            <a:r>
              <a:rPr lang="en-US" sz="1650" b="0" i="0" u="none" strike="noStrike" cap="none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blindar</a:t>
            </a:r>
            <a:r>
              <a:rPr lang="en-US" sz="1650" b="0" i="0" u="none" strike="noStrike" cap="none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tus</a:t>
            </a:r>
            <a:r>
              <a:rPr lang="en-US" sz="1650" b="0" i="0" u="none" strike="noStrike" cap="none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procesos</a:t>
            </a:r>
            <a:r>
              <a:rPr lang="en-US" sz="1650" b="0" i="0" u="none" strike="noStrike" cap="none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de </a:t>
            </a:r>
            <a:r>
              <a:rPr lang="en-US" sz="1650" b="0" i="0" u="none" strike="noStrike" cap="none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facturación</a:t>
            </a:r>
            <a:r>
              <a:rPr lang="en-US" sz="1650" b="0" i="0" u="none" strike="noStrike" cap="none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e </a:t>
            </a:r>
            <a:r>
              <a:rPr lang="en-US" sz="1650" b="0" i="0" u="none" strike="noStrike" cap="none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integración</a:t>
            </a:r>
            <a:r>
              <a:rPr lang="en-US" sz="1650" b="0" i="0" u="none" strike="noStrike" cap="none" dirty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ERP.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350" name="Google Shape;350;p3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19450" y="3864691"/>
            <a:ext cx="2286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32"/>
          <p:cNvSpPr txBox="1"/>
          <p:nvPr/>
        </p:nvSpPr>
        <p:spPr>
          <a:xfrm>
            <a:off x="2438400" y="4188541"/>
            <a:ext cx="17907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contacto@artikos.cl</a:t>
            </a:r>
            <a:endParaRPr/>
          </a:p>
        </p:txBody>
      </p:sp>
      <p:pic>
        <p:nvPicPr>
          <p:cNvPr id="352" name="Google Shape;352;p3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81700" y="3864691"/>
            <a:ext cx="2286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32"/>
          <p:cNvSpPr txBox="1"/>
          <p:nvPr/>
        </p:nvSpPr>
        <p:spPr>
          <a:xfrm>
            <a:off x="5200650" y="4188541"/>
            <a:ext cx="17907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www.artikos.cl</a:t>
            </a:r>
            <a:endParaRPr/>
          </a:p>
        </p:txBody>
      </p:sp>
      <p:pic>
        <p:nvPicPr>
          <p:cNvPr id="354" name="Google Shape;354;p3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743950" y="3864691"/>
            <a:ext cx="2286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32"/>
          <p:cNvSpPr txBox="1"/>
          <p:nvPr/>
        </p:nvSpPr>
        <p:spPr>
          <a:xfrm>
            <a:off x="7962900" y="4188541"/>
            <a:ext cx="17907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+56 2 2395 5400</a:t>
            </a:r>
            <a:endParaRPr/>
          </a:p>
        </p:txBody>
      </p:sp>
      <p:sp>
        <p:nvSpPr>
          <p:cNvPr id="11" name="Freeform 4"/>
          <p:cNvSpPr/>
          <p:nvPr/>
        </p:nvSpPr>
        <p:spPr>
          <a:xfrm>
            <a:off x="11126913" y="6074018"/>
            <a:ext cx="418294" cy="465418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2"/>
          <p:cNvSpPr/>
          <p:nvPr/>
        </p:nvSpPr>
        <p:spPr>
          <a:xfrm>
            <a:off x="5815173" y="6177154"/>
            <a:ext cx="5311740" cy="2591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20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Ubuntu"/>
                <a:cs typeface="Arial" panose="020B0604020202020204" pitchFamily="34" charset="0"/>
              </a:rPr>
              <a:t>Conversemos</a:t>
            </a:r>
            <a:r>
              <a:rPr kumimoji="0" lang="en-US" sz="1600" b="1" i="0" u="none" strike="noStrike" kern="0" cap="none" spc="2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Ubuntu"/>
                <a:cs typeface="Arial" panose="020B0604020202020204" pitchFamily="34" charset="0"/>
              </a:rPr>
              <a:t>: alejandro.marin@artikos.cl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Ubuntu"/>
              <a:cs typeface="Arial" panose="020B0604020202020204" pitchFamily="34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0" y="13944"/>
            <a:ext cx="12192000" cy="89807"/>
          </a:xfrm>
          <a:prstGeom prst="rect">
            <a:avLst/>
          </a:prstGeom>
          <a:solidFill>
            <a:srgbClr val="006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CL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652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1594401" y="1404513"/>
            <a:ext cx="9656863" cy="1292662"/>
            <a:chOff x="1152525" y="3043386"/>
            <a:chExt cx="4530566" cy="1292662"/>
          </a:xfrm>
        </p:grpSpPr>
        <p:sp>
          <p:nvSpPr>
            <p:cNvPr id="104" name="Google Shape;104;p15"/>
            <p:cNvSpPr txBox="1"/>
            <p:nvPr/>
          </p:nvSpPr>
          <p:spPr>
            <a:xfrm>
              <a:off x="1152525" y="3043386"/>
              <a:ext cx="453056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i="0" u="none" strike="noStrike" cap="none" dirty="0" err="1">
                  <a:solidFill>
                    <a:srgbClr val="0066F5"/>
                  </a:solidFill>
                  <a:latin typeface="+mj-lt"/>
                  <a:ea typeface="Montserrat"/>
                  <a:cs typeface="Montserrat"/>
                  <a:sym typeface="Montserrat"/>
                </a:rPr>
                <a:t>Pioneros</a:t>
              </a:r>
              <a:r>
                <a:rPr lang="en-US" sz="2000" b="1" i="0" u="none" strike="noStrike" cap="none" dirty="0">
                  <a:solidFill>
                    <a:srgbClr val="0066F5"/>
                  </a:solidFill>
                  <a:latin typeface="+mj-l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2000" b="1" i="0" u="none" strike="noStrike" cap="none" dirty="0" err="1">
                  <a:solidFill>
                    <a:srgbClr val="0066F5"/>
                  </a:solidFill>
                  <a:latin typeface="+mj-lt"/>
                  <a:ea typeface="Montserrat"/>
                  <a:cs typeface="Montserrat"/>
                  <a:sym typeface="Montserrat"/>
                </a:rPr>
                <a:t>en</a:t>
              </a:r>
              <a:r>
                <a:rPr lang="en-US" sz="2000" b="1" i="0" u="none" strike="noStrike" cap="none" dirty="0">
                  <a:solidFill>
                    <a:srgbClr val="0066F5"/>
                  </a:solidFill>
                  <a:latin typeface="+mj-l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2000" b="1" i="0" u="none" strike="noStrike" cap="none" dirty="0" err="1" smtClean="0">
                  <a:solidFill>
                    <a:srgbClr val="0066F5"/>
                  </a:solidFill>
                  <a:latin typeface="+mj-lt"/>
                  <a:ea typeface="Montserrat"/>
                  <a:cs typeface="Montserrat"/>
                  <a:sym typeface="Montserrat"/>
                </a:rPr>
                <a:t>Latam</a:t>
              </a:r>
              <a:endParaRPr sz="2000" dirty="0">
                <a:latin typeface="+mj-lt"/>
              </a:endParaRPr>
            </a:p>
          </p:txBody>
        </p:sp>
        <p:sp>
          <p:nvSpPr>
            <p:cNvPr id="105" name="Google Shape;105;p15"/>
            <p:cNvSpPr txBox="1"/>
            <p:nvPr/>
          </p:nvSpPr>
          <p:spPr>
            <a:xfrm>
              <a:off x="1152525" y="3505051"/>
              <a:ext cx="4314825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0" i="0" u="none" strike="noStrike" cap="none" dirty="0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Chile </a:t>
              </a:r>
              <a:r>
                <a:rPr lang="en-US" sz="1800" b="0" i="0" u="none" strike="noStrike" cap="none" dirty="0" err="1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lideró</a:t>
              </a:r>
              <a:r>
                <a:rPr lang="en-US" sz="1800" b="0" i="0" u="none" strike="noStrike" cap="none" dirty="0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 el </a:t>
              </a:r>
              <a:r>
                <a:rPr lang="en-US" sz="1800" b="0" i="0" u="none" strike="noStrike" cap="none" dirty="0" err="1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mundo</a:t>
              </a:r>
              <a:r>
                <a:rPr lang="en-US" sz="1800" b="0" i="0" u="none" strike="noStrike" cap="none" dirty="0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 </a:t>
              </a:r>
              <a:r>
                <a:rPr lang="en-US" sz="1800" b="0" i="0" u="none" strike="noStrike" cap="none" dirty="0" err="1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en</a:t>
              </a:r>
              <a:r>
                <a:rPr lang="en-US" sz="1800" b="0" i="0" u="none" strike="noStrike" cap="none" dirty="0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 la </a:t>
              </a:r>
              <a:r>
                <a:rPr lang="en-US" sz="1800" b="0" i="0" u="none" strike="noStrike" cap="none" dirty="0" err="1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exigencia</a:t>
              </a:r>
              <a:r>
                <a:rPr lang="en-US" sz="1800" b="0" i="0" u="none" strike="noStrike" cap="none" dirty="0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 de </a:t>
              </a:r>
              <a:r>
                <a:rPr lang="en-US" sz="1800" b="0" i="0" u="none" strike="noStrike" cap="none" dirty="0" err="1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documentos</a:t>
              </a:r>
              <a:r>
                <a:rPr lang="en-US" sz="1800" b="0" i="0" u="none" strike="noStrike" cap="none" dirty="0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 </a:t>
              </a:r>
              <a:r>
                <a:rPr lang="en-US" sz="1800" b="0" i="0" u="none" strike="noStrike" cap="none" dirty="0" err="1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tributarios</a:t>
              </a:r>
              <a:r>
                <a:rPr lang="en-US" sz="1800" b="0" i="0" u="none" strike="noStrike" cap="none" dirty="0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 </a:t>
              </a:r>
              <a:r>
                <a:rPr lang="en-US" sz="1800" b="0" i="0" u="none" strike="noStrike" cap="none" dirty="0" err="1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electrónicos</a:t>
              </a:r>
              <a:r>
                <a:rPr lang="en-US" sz="1800" b="0" i="0" u="none" strike="noStrike" cap="none" dirty="0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 (DTE). </a:t>
              </a:r>
              <a:r>
                <a:rPr lang="en-US" sz="1800" b="0" i="0" u="none" strike="noStrike" cap="none" dirty="0" err="1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Esta</a:t>
              </a:r>
              <a:r>
                <a:rPr lang="en-US" sz="1800" b="0" i="0" u="none" strike="noStrike" cap="none" dirty="0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 </a:t>
              </a:r>
              <a:r>
                <a:rPr lang="en-US" sz="1800" b="0" i="0" u="none" strike="noStrike" cap="none" dirty="0" err="1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modernización</a:t>
              </a:r>
              <a:r>
                <a:rPr lang="en-US" sz="1800" b="0" i="0" u="none" strike="noStrike" cap="none" dirty="0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 </a:t>
              </a:r>
              <a:r>
                <a:rPr lang="en-US" sz="1800" b="0" i="0" u="none" strike="noStrike" cap="none" dirty="0" err="1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redujo</a:t>
              </a:r>
              <a:r>
                <a:rPr lang="en-US" sz="1800" b="0" i="0" u="none" strike="noStrike" cap="none" dirty="0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 </a:t>
              </a:r>
              <a:r>
                <a:rPr lang="en-US" sz="1800" b="0" i="0" u="none" strike="noStrike" cap="none" dirty="0" err="1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sustancialmente</a:t>
              </a:r>
              <a:r>
                <a:rPr lang="en-US" sz="1800" b="0" i="0" u="none" strike="noStrike" cap="none" dirty="0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 la </a:t>
              </a:r>
              <a:r>
                <a:rPr lang="en-US" sz="1800" b="0" i="0" u="none" strike="noStrike" cap="none" dirty="0" err="1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evasión</a:t>
              </a:r>
              <a:r>
                <a:rPr lang="en-US" sz="1800" b="0" i="0" u="none" strike="noStrike" cap="none" dirty="0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 </a:t>
              </a:r>
              <a:r>
                <a:rPr lang="en-US" sz="1800" b="0" i="0" u="none" strike="noStrike" cap="none" dirty="0" err="1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tradicional</a:t>
              </a:r>
              <a:r>
                <a:rPr lang="en-US" sz="1800" b="0" i="0" u="none" strike="noStrike" cap="none" dirty="0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 de IVA </a:t>
              </a:r>
              <a:r>
                <a:rPr lang="en-US" sz="1800" b="0" i="0" u="none" strike="noStrike" cap="none" dirty="0" err="1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físico</a:t>
              </a:r>
              <a:r>
                <a:rPr lang="en-US" sz="1800" b="0" i="0" u="none" strike="noStrike" cap="none" dirty="0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, </a:t>
              </a:r>
              <a:r>
                <a:rPr lang="en-US" sz="1800" b="0" i="0" u="none" strike="noStrike" cap="none" dirty="0" err="1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transformando</a:t>
              </a:r>
              <a:r>
                <a:rPr lang="en-US" sz="1800" b="0" i="0" u="none" strike="noStrike" cap="none" dirty="0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 la </a:t>
              </a:r>
              <a:r>
                <a:rPr lang="en-US" sz="1800" b="0" i="0" u="none" strike="noStrike" cap="none" dirty="0" err="1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facturación</a:t>
              </a:r>
              <a:r>
                <a:rPr lang="en-US" sz="1800" b="0" i="0" u="none" strike="noStrike" cap="none" dirty="0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 </a:t>
              </a:r>
              <a:r>
                <a:rPr lang="en-US" sz="1800" b="0" i="0" u="none" strike="noStrike" cap="none" dirty="0" err="1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en</a:t>
              </a:r>
              <a:r>
                <a:rPr lang="en-US" sz="1800" b="0" i="0" u="none" strike="noStrike" cap="none" dirty="0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 un </a:t>
              </a:r>
              <a:r>
                <a:rPr lang="en-US" sz="1800" b="0" i="0" u="none" strike="noStrike" cap="none" dirty="0" err="1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proceso</a:t>
              </a:r>
              <a:r>
                <a:rPr lang="en-US" sz="1800" b="0" i="0" u="none" strike="noStrike" cap="none" dirty="0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 </a:t>
              </a:r>
              <a:r>
                <a:rPr lang="en-US" sz="1800" b="0" i="0" u="none" strike="noStrike" cap="none" dirty="0" err="1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puramente</a:t>
              </a:r>
              <a:r>
                <a:rPr lang="en-US" sz="1800" b="0" i="0" u="none" strike="noStrike" cap="none" dirty="0">
                  <a:solidFill>
                    <a:schemeClr val="bg1"/>
                  </a:solidFill>
                  <a:latin typeface="+mj-lt"/>
                  <a:ea typeface="Inter"/>
                  <a:cs typeface="Inter"/>
                  <a:sym typeface="Inter"/>
                </a:rPr>
                <a:t> digital.</a:t>
              </a:r>
              <a:endParaRPr sz="18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108" name="Google Shape;108;p15"/>
          <p:cNvSpPr txBox="1"/>
          <p:nvPr/>
        </p:nvSpPr>
        <p:spPr>
          <a:xfrm>
            <a:off x="931775" y="561380"/>
            <a:ext cx="11201400" cy="623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 dirty="0" err="1" smtClean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Factura</a:t>
            </a:r>
            <a:r>
              <a:rPr lang="en-US" sz="2700" b="1" i="0" u="none" strike="noStrike" cap="none" dirty="0" smtClean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 </a:t>
            </a:r>
            <a:r>
              <a:rPr lang="en-US" sz="2700" b="1" i="0" u="none" strike="noStrike" cap="none" dirty="0" err="1" smtClean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Electrónica</a:t>
            </a:r>
            <a:r>
              <a:rPr lang="en-US" sz="2700" b="1" i="0" u="none" strike="noStrike" cap="none" dirty="0" smtClean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 - </a:t>
            </a:r>
            <a:r>
              <a:rPr lang="en-US" sz="2700" b="1" dirty="0" err="1" smtClean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c</a:t>
            </a:r>
            <a:r>
              <a:rPr lang="en-US" sz="2700" b="1" i="0" u="none" strike="noStrike" cap="none" dirty="0" err="1" smtClean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ontexto</a:t>
            </a:r>
            <a:r>
              <a:rPr lang="en-US" sz="2700" b="1" i="0" u="none" strike="noStrike" cap="none" dirty="0" smtClean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 </a:t>
            </a:r>
            <a:r>
              <a:rPr lang="en-US" sz="2700" b="1" i="0" u="none" strike="noStrike" cap="none" dirty="0" err="1" smtClean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país</a:t>
            </a:r>
            <a:endParaRPr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1594401" y="3158840"/>
            <a:ext cx="9656863" cy="1692994"/>
            <a:chOff x="1125287" y="2611828"/>
            <a:chExt cx="4530566" cy="1692994"/>
          </a:xfrm>
        </p:grpSpPr>
        <p:sp>
          <p:nvSpPr>
            <p:cNvPr id="14" name="Google Shape;104;p15"/>
            <p:cNvSpPr txBox="1"/>
            <p:nvPr/>
          </p:nvSpPr>
          <p:spPr>
            <a:xfrm>
              <a:off x="1125287" y="2611828"/>
              <a:ext cx="453056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 err="1" smtClean="0">
                  <a:solidFill>
                    <a:srgbClr val="0066F5"/>
                  </a:solidFill>
                  <a:latin typeface="+mj-lt"/>
                  <a:sym typeface="Montserrat"/>
                </a:rPr>
                <a:t>Grandes</a:t>
              </a:r>
              <a:r>
                <a:rPr lang="en-US" sz="2000" b="1" dirty="0" smtClean="0">
                  <a:solidFill>
                    <a:srgbClr val="0066F5"/>
                  </a:solidFill>
                  <a:latin typeface="+mj-lt"/>
                  <a:sym typeface="Montserrat"/>
                </a:rPr>
                <a:t> </a:t>
              </a:r>
              <a:r>
                <a:rPr lang="en-US" sz="2000" b="1" dirty="0" err="1" smtClean="0">
                  <a:solidFill>
                    <a:srgbClr val="0066F5"/>
                  </a:solidFill>
                  <a:latin typeface="+mj-lt"/>
                  <a:sym typeface="Montserrat"/>
                </a:rPr>
                <a:t>aportes</a:t>
              </a:r>
              <a:r>
                <a:rPr lang="en-US" sz="2000" b="1" dirty="0" smtClean="0">
                  <a:solidFill>
                    <a:srgbClr val="0066F5"/>
                  </a:solidFill>
                  <a:latin typeface="+mj-lt"/>
                  <a:sym typeface="Montserrat"/>
                </a:rPr>
                <a:t> de la </a:t>
              </a:r>
              <a:r>
                <a:rPr lang="en-US" sz="2000" b="1" dirty="0" err="1" smtClean="0">
                  <a:solidFill>
                    <a:srgbClr val="0066F5"/>
                  </a:solidFill>
                  <a:latin typeface="+mj-lt"/>
                  <a:sym typeface="Montserrat"/>
                </a:rPr>
                <a:t>factura</a:t>
              </a:r>
              <a:r>
                <a:rPr lang="en-US" sz="2000" b="1" dirty="0" smtClean="0">
                  <a:solidFill>
                    <a:srgbClr val="0066F5"/>
                  </a:solidFill>
                  <a:latin typeface="+mj-lt"/>
                  <a:sym typeface="Montserrat"/>
                </a:rPr>
                <a:t> </a:t>
              </a:r>
              <a:r>
                <a:rPr lang="en-US" sz="2000" b="1" dirty="0" err="1" smtClean="0">
                  <a:solidFill>
                    <a:srgbClr val="0066F5"/>
                  </a:solidFill>
                  <a:latin typeface="+mj-lt"/>
                  <a:sym typeface="Montserrat"/>
                </a:rPr>
                <a:t>electrónica</a:t>
              </a:r>
              <a:endParaRPr sz="2000" dirty="0">
                <a:latin typeface="+mj-lt"/>
              </a:endParaRPr>
            </a:p>
          </p:txBody>
        </p:sp>
        <p:sp>
          <p:nvSpPr>
            <p:cNvPr id="15" name="Google Shape;105;p15"/>
            <p:cNvSpPr txBox="1"/>
            <p:nvPr/>
          </p:nvSpPr>
          <p:spPr>
            <a:xfrm>
              <a:off x="1190995" y="3196826"/>
              <a:ext cx="4314825" cy="11079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00D955"/>
                </a:buClr>
                <a:buFont typeface="Arial" panose="020B0604020202020204" pitchFamily="34" charset="0"/>
                <a:buChar char="•"/>
              </a:pPr>
              <a:r>
                <a:rPr lang="es-ES" sz="1800" dirty="0">
                  <a:solidFill>
                    <a:schemeClr val="bg1"/>
                  </a:solidFill>
                  <a:latin typeface="+mj-lt"/>
                  <a:ea typeface="Inter"/>
                  <a:cs typeface="Inter"/>
                </a:rPr>
                <a:t>Ahorro de costos </a:t>
              </a:r>
              <a:r>
                <a:rPr lang="es-ES" sz="1800" b="1" dirty="0" smtClean="0">
                  <a:solidFill>
                    <a:schemeClr val="bg1"/>
                  </a:solidFill>
                  <a:latin typeface="+mj-lt"/>
                  <a:ea typeface="Inter"/>
                  <a:cs typeface="Inter"/>
                </a:rPr>
                <a:t>directos </a:t>
              </a:r>
              <a:r>
                <a:rPr lang="es-ES" sz="1800" b="1" dirty="0">
                  <a:solidFill>
                    <a:schemeClr val="bg1"/>
                  </a:solidFill>
                  <a:latin typeface="+mj-lt"/>
                  <a:ea typeface="Inter"/>
                  <a:cs typeface="Inter"/>
                </a:rPr>
                <a:t>y </a:t>
              </a:r>
              <a:r>
                <a:rPr lang="es-ES" sz="1800" b="1" dirty="0" smtClean="0">
                  <a:solidFill>
                    <a:schemeClr val="bg1"/>
                  </a:solidFill>
                  <a:latin typeface="+mj-lt"/>
                  <a:ea typeface="Inter"/>
                  <a:cs typeface="Inter"/>
                </a:rPr>
                <a:t>logísticos</a:t>
              </a:r>
              <a:endParaRPr lang="es-ES" sz="1800" b="1" dirty="0">
                <a:solidFill>
                  <a:schemeClr val="bg1"/>
                </a:solidFill>
                <a:latin typeface="+mj-lt"/>
                <a:ea typeface="Inter"/>
                <a:cs typeface="Inter"/>
              </a:endParaRPr>
            </a:p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00D955"/>
                </a:buClr>
                <a:buFont typeface="Arial" panose="020B0604020202020204" pitchFamily="34" charset="0"/>
                <a:buChar char="•"/>
              </a:pPr>
              <a:r>
                <a:rPr lang="es-ES" sz="1800" dirty="0">
                  <a:solidFill>
                    <a:schemeClr val="bg1"/>
                  </a:solidFill>
                  <a:latin typeface="+mj-lt"/>
                  <a:ea typeface="Inter"/>
                  <a:cs typeface="Inter"/>
                </a:rPr>
                <a:t>Automatización y digitalización de procesos</a:t>
              </a:r>
            </a:p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00D955"/>
                </a:buClr>
                <a:buFont typeface="Arial" panose="020B0604020202020204" pitchFamily="34" charset="0"/>
                <a:buChar char="•"/>
              </a:pPr>
              <a:r>
                <a:rPr lang="es-ES" sz="1800" dirty="0">
                  <a:solidFill>
                    <a:schemeClr val="bg1"/>
                  </a:solidFill>
                  <a:latin typeface="+mj-lt"/>
                  <a:ea typeface="Inter"/>
                  <a:cs typeface="Inter"/>
                </a:rPr>
                <a:t>Eficiencia tributaria</a:t>
              </a:r>
            </a:p>
            <a:p>
              <a:pPr marL="285750" marR="0" lvl="0" indent="-285750" algn="l" rtl="0">
                <a:spcBef>
                  <a:spcPts val="0"/>
                </a:spcBef>
                <a:spcAft>
                  <a:spcPts val="0"/>
                </a:spcAft>
                <a:buClr>
                  <a:srgbClr val="00D955"/>
                </a:buClr>
                <a:buFont typeface="Arial" panose="020B0604020202020204" pitchFamily="34" charset="0"/>
                <a:buChar char="•"/>
              </a:pPr>
              <a:r>
                <a:rPr lang="es-ES" sz="1800" dirty="0">
                  <a:solidFill>
                    <a:schemeClr val="bg1"/>
                  </a:solidFill>
                  <a:latin typeface="+mj-lt"/>
                  <a:ea typeface="Inter"/>
                  <a:cs typeface="Inter"/>
                </a:rPr>
                <a:t>Simplificación del proceso de cesión de una factura (traspaso del mérito ejecutivo)</a:t>
              </a:r>
              <a:endParaRPr sz="1800" dirty="0">
                <a:solidFill>
                  <a:schemeClr val="bg1"/>
                </a:solidFill>
                <a:latin typeface="+mj-lt"/>
                <a:ea typeface="Inter"/>
                <a:cs typeface="Inter"/>
              </a:endParaRPr>
            </a:p>
          </p:txBody>
        </p:sp>
      </p:grpSp>
      <p:sp>
        <p:nvSpPr>
          <p:cNvPr id="5" name="Rectángulo 4"/>
          <p:cNvSpPr/>
          <p:nvPr/>
        </p:nvSpPr>
        <p:spPr>
          <a:xfrm>
            <a:off x="0" y="13944"/>
            <a:ext cx="12192000" cy="89807"/>
          </a:xfrm>
          <a:prstGeom prst="rect">
            <a:avLst/>
          </a:prstGeom>
          <a:solidFill>
            <a:srgbClr val="006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0" name="Freeform 4"/>
          <p:cNvSpPr/>
          <p:nvPr/>
        </p:nvSpPr>
        <p:spPr>
          <a:xfrm>
            <a:off x="11126913" y="6074018"/>
            <a:ext cx="418294" cy="46541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2"/>
          <p:cNvSpPr/>
          <p:nvPr/>
        </p:nvSpPr>
        <p:spPr>
          <a:xfrm>
            <a:off x="5815173" y="6177154"/>
            <a:ext cx="5311740" cy="2591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20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Ubuntu"/>
                <a:cs typeface="Arial" panose="020B0604020202020204" pitchFamily="34" charset="0"/>
              </a:rPr>
              <a:t>Conversemos</a:t>
            </a:r>
            <a:r>
              <a:rPr kumimoji="0" lang="en-US" sz="1600" b="1" i="0" u="none" strike="noStrike" kern="0" cap="none" spc="2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Ubuntu"/>
                <a:cs typeface="Arial" panose="020B0604020202020204" pitchFamily="34" charset="0"/>
              </a:rPr>
              <a:t>: alejandro.marin@artikos.cl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Ubuntu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652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 txBox="1"/>
          <p:nvPr/>
        </p:nvSpPr>
        <p:spPr>
          <a:xfrm>
            <a:off x="1854453" y="1148486"/>
            <a:ext cx="8096250" cy="2166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60000"/>
              </a:lnSpc>
            </a:pPr>
            <a:r>
              <a:rPr lang="en-US" sz="2800" dirty="0">
                <a:solidFill>
                  <a:schemeClr val="bg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El Panorama de </a:t>
            </a:r>
            <a:r>
              <a:rPr lang="en-US" sz="2800" dirty="0" err="1" smtClean="0">
                <a:solidFill>
                  <a:schemeClr val="bg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Amenazas</a:t>
            </a:r>
            <a:endParaRPr lang="en-US" sz="2800" dirty="0" smtClean="0">
              <a:solidFill>
                <a:schemeClr val="bg1"/>
              </a:solidFill>
              <a:latin typeface="+mj-lt"/>
              <a:ea typeface="Montserrat ExtraBold"/>
            </a:endParaRPr>
          </a:p>
          <a:p>
            <a:pPr algn="ctr">
              <a:lnSpc>
                <a:spcPct val="160000"/>
              </a:lnSpc>
            </a:pPr>
            <a:endParaRPr lang="en-US" sz="2000" dirty="0">
              <a:solidFill>
                <a:schemeClr val="bg1"/>
              </a:solidFill>
              <a:latin typeface="+mj-lt"/>
              <a:ea typeface="Inter"/>
              <a:cs typeface="Inter"/>
              <a:sym typeface="Inter"/>
            </a:endParaRPr>
          </a:p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La </a:t>
            </a:r>
            <a:r>
              <a:rPr lang="en-US" sz="20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digitalización</a:t>
            </a:r>
            <a:r>
              <a:rPr lang="en-US" sz="20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20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tributaria</a:t>
            </a:r>
            <a:r>
              <a:rPr lang="en-US" sz="20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20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acelerada</a:t>
            </a:r>
            <a:r>
              <a:rPr lang="en-US" sz="20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2000" b="0" i="0" u="none" strike="noStrike" cap="none" dirty="0" err="1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dio</a:t>
            </a:r>
            <a:r>
              <a:rPr lang="en-US" sz="2000" b="0" i="0" u="none" strike="noStrike" cap="none" dirty="0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20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paso</a:t>
            </a:r>
            <a:r>
              <a:rPr lang="en-US" sz="20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2000" b="0" i="0" u="none" strike="noStrike" cap="none" dirty="0" err="1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también</a:t>
            </a:r>
            <a:r>
              <a:rPr lang="en-US" sz="2000" b="0" i="0" u="none" strike="noStrike" cap="none" dirty="0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a </a:t>
            </a:r>
            <a:r>
              <a:rPr lang="en-US" sz="2000" b="0" i="0" u="none" strike="noStrike" cap="none" dirty="0" err="1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sofisticadas</a:t>
            </a:r>
            <a:r>
              <a:rPr lang="en-US" sz="2000" b="0" i="0" u="none" strike="noStrike" cap="none" dirty="0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2000" b="0" i="0" u="none" strike="noStrike" cap="none" dirty="0" err="1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técnicas</a:t>
            </a:r>
            <a:r>
              <a:rPr lang="en-US" sz="2000" b="0" i="0" u="none" strike="noStrike" cap="none" dirty="0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20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de </a:t>
            </a:r>
            <a:r>
              <a:rPr lang="en-US" sz="20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fraude</a:t>
            </a:r>
            <a:r>
              <a:rPr lang="en-US" sz="20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20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ideológico</a:t>
            </a:r>
            <a:r>
              <a:rPr lang="en-US" sz="20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y </a:t>
            </a:r>
            <a:r>
              <a:rPr lang="en-US" sz="20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ciberestafas</a:t>
            </a:r>
            <a:r>
              <a:rPr lang="en-US" sz="20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.</a:t>
            </a:r>
            <a:endParaRPr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Google Shape;107;p15"/>
          <p:cNvSpPr txBox="1"/>
          <p:nvPr/>
        </p:nvSpPr>
        <p:spPr>
          <a:xfrm>
            <a:off x="1962699" y="4044397"/>
            <a:ext cx="826630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60000"/>
              </a:lnSpc>
            </a:pPr>
            <a:r>
              <a:rPr lang="en-US" sz="20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A </a:t>
            </a:r>
            <a:r>
              <a:rPr lang="en-US" sz="20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partir</a:t>
            </a:r>
            <a:r>
              <a:rPr lang="en-US" sz="20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de la </a:t>
            </a:r>
            <a:r>
              <a:rPr lang="en-US" sz="20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digitalización</a:t>
            </a:r>
            <a:r>
              <a:rPr lang="en-US" sz="20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el </a:t>
            </a:r>
            <a:r>
              <a:rPr lang="en-US" sz="20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riesgo</a:t>
            </a:r>
            <a:r>
              <a:rPr lang="en-US" sz="20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delictivo</a:t>
            </a:r>
            <a:r>
              <a:rPr lang="en-US" sz="20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se </a:t>
            </a:r>
            <a:r>
              <a:rPr lang="en-US" sz="20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concentró</a:t>
            </a:r>
            <a:r>
              <a:rPr lang="en-US" sz="20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en</a:t>
            </a:r>
            <a:r>
              <a:rPr lang="en-US" sz="20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la </a:t>
            </a:r>
            <a:r>
              <a:rPr lang="en-US" sz="20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falsificación</a:t>
            </a:r>
            <a:r>
              <a:rPr lang="en-US" sz="20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ideológica</a:t>
            </a:r>
            <a:r>
              <a:rPr lang="en-US" sz="20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de DTEs </a:t>
            </a:r>
            <a:r>
              <a:rPr lang="en-US" sz="20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orientados</a:t>
            </a:r>
            <a:r>
              <a:rPr lang="en-US" sz="20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al factoring </a:t>
            </a:r>
            <a:r>
              <a:rPr lang="en-US" sz="20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financiero</a:t>
            </a:r>
            <a:r>
              <a:rPr lang="en-US" sz="15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.</a:t>
            </a:r>
            <a:endParaRPr sz="15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0" y="13944"/>
            <a:ext cx="12192000" cy="89807"/>
          </a:xfrm>
          <a:prstGeom prst="rect">
            <a:avLst/>
          </a:prstGeom>
          <a:solidFill>
            <a:srgbClr val="006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Freeform 4"/>
          <p:cNvSpPr/>
          <p:nvPr/>
        </p:nvSpPr>
        <p:spPr>
          <a:xfrm>
            <a:off x="11126913" y="6074018"/>
            <a:ext cx="418294" cy="46541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2"/>
          <p:cNvSpPr/>
          <p:nvPr/>
        </p:nvSpPr>
        <p:spPr>
          <a:xfrm>
            <a:off x="5815173" y="6177154"/>
            <a:ext cx="5311740" cy="2591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20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Ubuntu"/>
                <a:cs typeface="Arial" panose="020B0604020202020204" pitchFamily="34" charset="0"/>
              </a:rPr>
              <a:t>Conversemos</a:t>
            </a:r>
            <a:r>
              <a:rPr kumimoji="0" lang="en-US" sz="1600" b="1" i="0" u="none" strike="noStrike" kern="0" cap="none" spc="2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Ubuntu"/>
                <a:cs typeface="Arial" panose="020B0604020202020204" pitchFamily="34" charset="0"/>
              </a:rPr>
              <a:t>: alejandro.marin@artikos.cl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Ubuntu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652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8"/>
          <p:cNvSpPr/>
          <p:nvPr/>
        </p:nvSpPr>
        <p:spPr>
          <a:xfrm flipH="1">
            <a:off x="3988081" y="2488116"/>
            <a:ext cx="45719" cy="2821747"/>
          </a:xfrm>
          <a:prstGeom prst="roundRect">
            <a:avLst>
              <a:gd name="adj" fmla="val 50000"/>
            </a:avLst>
          </a:prstGeom>
          <a:solidFill>
            <a:srgbClr val="006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8"/>
          <p:cNvSpPr txBox="1"/>
          <p:nvPr/>
        </p:nvSpPr>
        <p:spPr>
          <a:xfrm>
            <a:off x="1038225" y="2693822"/>
            <a:ext cx="2993655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1. </a:t>
            </a:r>
            <a:r>
              <a:rPr lang="en-US" sz="1500" b="1" dirty="0" err="1" smtClean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Creación</a:t>
            </a:r>
            <a:r>
              <a:rPr lang="en-US" sz="1500" b="1" dirty="0" smtClean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 de </a:t>
            </a:r>
            <a:r>
              <a:rPr lang="en-US" sz="1500" b="1" dirty="0" err="1" smtClean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empresas</a:t>
            </a:r>
            <a:endParaRPr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5" name="Google Shape;145;p18"/>
          <p:cNvSpPr txBox="1"/>
          <p:nvPr/>
        </p:nvSpPr>
        <p:spPr>
          <a:xfrm>
            <a:off x="1038225" y="3093872"/>
            <a:ext cx="285110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Para </a:t>
            </a:r>
            <a:r>
              <a:rPr lang="en-US" sz="1500" b="0" i="0" u="none" strike="noStrike" cap="none" dirty="0" err="1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emitir</a:t>
            </a:r>
            <a:r>
              <a:rPr lang="en-US" sz="1500" b="0" i="0" u="none" strike="noStrike" cap="none" dirty="0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documentos</a:t>
            </a:r>
            <a:r>
              <a:rPr lang="en-US" sz="1500" b="0" i="0" u="none" strike="noStrike" cap="none" dirty="0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tributaries “</a:t>
            </a:r>
            <a:r>
              <a:rPr lang="en-US" sz="1500" b="0" i="0" u="none" strike="noStrike" cap="none" dirty="0" err="1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reales</a:t>
            </a:r>
            <a:r>
              <a:rPr lang="en-US" sz="1500" b="0" i="0" u="none" strike="noStrike" cap="none" dirty="0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” que son solo </a:t>
            </a:r>
            <a:r>
              <a:rPr lang="en-US" sz="1500" b="0" i="0" u="none" strike="noStrike" cap="none" dirty="0" err="1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entregados</a:t>
            </a:r>
            <a:r>
              <a:rPr lang="en-US" sz="1500" b="0" i="0" u="none" strike="noStrike" cap="none" dirty="0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al SII</a:t>
            </a:r>
            <a:endParaRPr sz="15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7" name="Google Shape;147;p18"/>
          <p:cNvSpPr txBox="1"/>
          <p:nvPr/>
        </p:nvSpPr>
        <p:spPr>
          <a:xfrm>
            <a:off x="4670375" y="2693822"/>
            <a:ext cx="2993655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2. Emisión Fantasma</a:t>
            </a:r>
            <a:endParaRPr>
              <a:solidFill>
                <a:schemeClr val="bg1"/>
              </a:solidFill>
              <a:latin typeface="+mj-lt"/>
            </a:endParaRPr>
          </a:p>
        </p:txBody>
      </p:sp>
      <p:sp>
        <p:nvSpPr>
          <p:cNvPr id="148" name="Google Shape;148;p18"/>
          <p:cNvSpPr txBox="1"/>
          <p:nvPr/>
        </p:nvSpPr>
        <p:spPr>
          <a:xfrm>
            <a:off x="4670375" y="3093872"/>
            <a:ext cx="2851100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Se </a:t>
            </a:r>
            <a:r>
              <a:rPr lang="en-US" sz="15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emiten</a:t>
            </a:r>
            <a:r>
              <a:rPr lang="en-US" sz="15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facturas</a:t>
            </a:r>
            <a:r>
              <a:rPr lang="en-US" sz="15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a </a:t>
            </a:r>
            <a:r>
              <a:rPr lang="en-US" sz="15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nombre</a:t>
            </a:r>
            <a:r>
              <a:rPr lang="en-US" sz="15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de </a:t>
            </a:r>
            <a:r>
              <a:rPr lang="en-US" sz="15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grandes</a:t>
            </a:r>
            <a:r>
              <a:rPr lang="en-US" sz="15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corporaciones</a:t>
            </a:r>
            <a:r>
              <a:rPr lang="en-US" sz="15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de </a:t>
            </a:r>
            <a:r>
              <a:rPr lang="en-US" sz="15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alta</a:t>
            </a:r>
            <a:r>
              <a:rPr lang="en-US" sz="15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calificación</a:t>
            </a:r>
            <a:r>
              <a:rPr lang="en-US" sz="15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crediticia</a:t>
            </a:r>
            <a:r>
              <a:rPr lang="en-US" sz="1500" b="0" i="0" u="none" strike="noStrike" cap="none" dirty="0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.</a:t>
            </a:r>
          </a:p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 smtClean="0">
                <a:solidFill>
                  <a:schemeClr val="bg1"/>
                </a:solidFill>
                <a:latin typeface="+mj-lt"/>
                <a:ea typeface="Inter"/>
                <a:sym typeface="Inter"/>
              </a:rPr>
              <a:t>La </a:t>
            </a:r>
            <a:r>
              <a:rPr lang="en-US" sz="1500" dirty="0" err="1" smtClean="0">
                <a:solidFill>
                  <a:schemeClr val="bg1"/>
                </a:solidFill>
                <a:latin typeface="+mj-lt"/>
                <a:ea typeface="Inter"/>
                <a:sym typeface="Inter"/>
              </a:rPr>
              <a:t>falta</a:t>
            </a:r>
            <a:r>
              <a:rPr lang="en-US" sz="1500" dirty="0" smtClean="0">
                <a:solidFill>
                  <a:schemeClr val="bg1"/>
                </a:solidFill>
                <a:latin typeface="+mj-lt"/>
                <a:ea typeface="Inter"/>
                <a:sym typeface="Inter"/>
              </a:rPr>
              <a:t> de control </a:t>
            </a:r>
            <a:r>
              <a:rPr lang="en-US" sz="1500" dirty="0" err="1" smtClean="0">
                <a:solidFill>
                  <a:schemeClr val="bg1"/>
                </a:solidFill>
                <a:latin typeface="+mj-lt"/>
                <a:ea typeface="Inter"/>
                <a:sym typeface="Inter"/>
              </a:rPr>
              <a:t>permite</a:t>
            </a:r>
            <a:r>
              <a:rPr lang="en-US" sz="1500" dirty="0" smtClean="0">
                <a:solidFill>
                  <a:schemeClr val="bg1"/>
                </a:solidFill>
                <a:latin typeface="+mj-lt"/>
                <a:ea typeface="Inter"/>
                <a:sym typeface="Inter"/>
              </a:rPr>
              <a:t> la “</a:t>
            </a:r>
            <a:r>
              <a:rPr lang="en-US" sz="1500" dirty="0" err="1" smtClean="0">
                <a:solidFill>
                  <a:schemeClr val="bg1"/>
                </a:solidFill>
                <a:latin typeface="+mj-lt"/>
                <a:ea typeface="Inter"/>
                <a:sym typeface="Inter"/>
              </a:rPr>
              <a:t>aceptación</a:t>
            </a:r>
            <a:r>
              <a:rPr lang="en-US" sz="1500" dirty="0" smtClean="0">
                <a:solidFill>
                  <a:schemeClr val="bg1"/>
                </a:solidFill>
                <a:latin typeface="+mj-lt"/>
                <a:ea typeface="Inter"/>
                <a:sym typeface="Inter"/>
              </a:rPr>
              <a:t>” </a:t>
            </a:r>
            <a:r>
              <a:rPr lang="en-US" sz="1500" dirty="0" err="1" smtClean="0">
                <a:solidFill>
                  <a:schemeClr val="bg1"/>
                </a:solidFill>
                <a:latin typeface="+mj-lt"/>
                <a:ea typeface="Inter"/>
                <a:sym typeface="Inter"/>
              </a:rPr>
              <a:t>automática</a:t>
            </a:r>
            <a:r>
              <a:rPr lang="en-US" sz="1500" dirty="0" smtClean="0">
                <a:solidFill>
                  <a:schemeClr val="bg1"/>
                </a:solidFill>
                <a:latin typeface="+mj-lt"/>
                <a:ea typeface="Inter"/>
                <a:sym typeface="Inter"/>
              </a:rPr>
              <a:t> de </a:t>
            </a:r>
            <a:r>
              <a:rPr lang="en-US" sz="1500" dirty="0" err="1" smtClean="0">
                <a:solidFill>
                  <a:schemeClr val="bg1"/>
                </a:solidFill>
                <a:latin typeface="+mj-lt"/>
                <a:ea typeface="Inter"/>
                <a:sym typeface="Inter"/>
              </a:rPr>
              <a:t>documentos</a:t>
            </a:r>
            <a:endParaRPr sz="15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0" name="Google Shape;150;p18"/>
          <p:cNvSpPr txBox="1"/>
          <p:nvPr/>
        </p:nvSpPr>
        <p:spPr>
          <a:xfrm>
            <a:off x="8302525" y="2693822"/>
            <a:ext cx="2993655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3. Cesión y Fuga</a:t>
            </a:r>
            <a:endParaRPr>
              <a:solidFill>
                <a:schemeClr val="bg1"/>
              </a:solidFill>
              <a:latin typeface="+mj-lt"/>
            </a:endParaRPr>
          </a:p>
        </p:txBody>
      </p:sp>
      <p:sp>
        <p:nvSpPr>
          <p:cNvPr id="151" name="Google Shape;151;p18"/>
          <p:cNvSpPr txBox="1"/>
          <p:nvPr/>
        </p:nvSpPr>
        <p:spPr>
          <a:xfrm>
            <a:off x="8302525" y="3093872"/>
            <a:ext cx="2851100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El </a:t>
            </a:r>
            <a:r>
              <a:rPr lang="en-US" sz="15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documento</a:t>
            </a:r>
            <a:r>
              <a:rPr lang="en-US" sz="15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se cede </a:t>
            </a:r>
            <a:r>
              <a:rPr lang="en-US" sz="15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rápidamente</a:t>
            </a:r>
            <a:r>
              <a:rPr lang="en-US" sz="15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a </a:t>
            </a:r>
            <a:r>
              <a:rPr lang="en-US" sz="15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fondos</a:t>
            </a:r>
            <a:r>
              <a:rPr lang="en-US" sz="15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de factoring. El </a:t>
            </a:r>
            <a:r>
              <a:rPr lang="en-US" sz="15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delincuente</a:t>
            </a:r>
            <a:r>
              <a:rPr lang="en-US" sz="15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5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huye</a:t>
            </a:r>
            <a:r>
              <a:rPr lang="en-US" sz="15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con el </a:t>
            </a:r>
            <a:r>
              <a:rPr lang="en-US" sz="15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efectivo</a:t>
            </a:r>
            <a:r>
              <a:rPr lang="en-US" sz="15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antes de que se </a:t>
            </a:r>
            <a:r>
              <a:rPr lang="en-US" sz="15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detecte</a:t>
            </a:r>
            <a:r>
              <a:rPr lang="en-US" sz="15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el </a:t>
            </a:r>
            <a:r>
              <a:rPr lang="en-US" sz="1500" b="0" i="0" u="none" strike="noStrike" cap="none" dirty="0" err="1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fraude</a:t>
            </a:r>
            <a:r>
              <a:rPr lang="en-US" sz="1500" b="0" i="0" u="none" strike="noStrike" cap="none" dirty="0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.</a:t>
            </a:r>
            <a:endParaRPr sz="15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52" name="Google Shape;152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8225" y="2122322"/>
            <a:ext cx="323850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70375" y="2122322"/>
            <a:ext cx="247650" cy="32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02525" y="2122322"/>
            <a:ext cx="285750" cy="3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8"/>
          <p:cNvSpPr txBox="1"/>
          <p:nvPr/>
        </p:nvSpPr>
        <p:spPr>
          <a:xfrm>
            <a:off x="762000" y="526576"/>
            <a:ext cx="11201400" cy="623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i="0" u="none" strike="noStrike" cap="none" dirty="0" err="1" smtClean="0">
                <a:solidFill>
                  <a:schemeClr val="bg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Esquema</a:t>
            </a:r>
            <a:r>
              <a:rPr lang="en-US" sz="2700" b="0" i="0" u="none" strike="noStrike" cap="none" dirty="0" smtClean="0">
                <a:solidFill>
                  <a:schemeClr val="bg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2700" b="0" i="0" u="none" strike="noStrike" cap="none" dirty="0" err="1" smtClean="0">
                <a:solidFill>
                  <a:schemeClr val="bg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inicial</a:t>
            </a:r>
            <a:r>
              <a:rPr lang="en-US" sz="2700" b="0" i="0" u="none" strike="noStrike" cap="none" dirty="0" smtClean="0">
                <a:solidFill>
                  <a:schemeClr val="bg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 de </a:t>
            </a:r>
            <a:r>
              <a:rPr lang="en-US" sz="2700" b="0" i="0" u="none" strike="noStrike" cap="none" dirty="0" err="1" smtClean="0">
                <a:solidFill>
                  <a:schemeClr val="bg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fraude</a:t>
            </a:r>
            <a:endParaRPr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0" y="13944"/>
            <a:ext cx="12192000" cy="89807"/>
          </a:xfrm>
          <a:prstGeom prst="rect">
            <a:avLst/>
          </a:prstGeom>
          <a:solidFill>
            <a:srgbClr val="006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1" name="Freeform 4"/>
          <p:cNvSpPr/>
          <p:nvPr/>
        </p:nvSpPr>
        <p:spPr>
          <a:xfrm>
            <a:off x="11126913" y="6074018"/>
            <a:ext cx="418294" cy="465418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"/>
          <p:cNvSpPr/>
          <p:nvPr/>
        </p:nvSpPr>
        <p:spPr>
          <a:xfrm>
            <a:off x="5815173" y="6177154"/>
            <a:ext cx="5311740" cy="25914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20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Ubuntu"/>
                <a:cs typeface="Arial" panose="020B0604020202020204" pitchFamily="34" charset="0"/>
              </a:rPr>
              <a:t>Conversemos</a:t>
            </a:r>
            <a:r>
              <a:rPr kumimoji="0" lang="en-US" sz="1600" b="1" i="0" u="none" strike="noStrike" kern="0" cap="none" spc="20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Ubuntu"/>
                <a:cs typeface="Arial" panose="020B0604020202020204" pitchFamily="34" charset="0"/>
              </a:rPr>
              <a:t>: alejandro.marin@artikos.cl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Ubuntu"/>
              <a:cs typeface="Arial" panose="020B0604020202020204" pitchFamily="34" charset="0"/>
            </a:endParaRPr>
          </a:p>
        </p:txBody>
      </p:sp>
      <p:sp>
        <p:nvSpPr>
          <p:cNvPr id="23" name="Google Shape;143;p18"/>
          <p:cNvSpPr/>
          <p:nvPr/>
        </p:nvSpPr>
        <p:spPr>
          <a:xfrm flipH="1">
            <a:off x="7756984" y="2488116"/>
            <a:ext cx="45719" cy="2821747"/>
          </a:xfrm>
          <a:prstGeom prst="roundRect">
            <a:avLst>
              <a:gd name="adj" fmla="val 50000"/>
            </a:avLst>
          </a:prstGeom>
          <a:solidFill>
            <a:srgbClr val="0066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652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7"/>
          <p:cNvSpPr txBox="1"/>
          <p:nvPr/>
        </p:nvSpPr>
        <p:spPr>
          <a:xfrm>
            <a:off x="762000" y="1531977"/>
            <a:ext cx="5258656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Ciberdelincuentes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han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logrado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secuestrar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claves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tributarias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del SII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mediante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1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phishing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enfocado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en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representantes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legales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o malware local.</a:t>
            </a:r>
            <a:endParaRPr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0" name="Google Shape;130;p17"/>
          <p:cNvSpPr txBox="1"/>
          <p:nvPr/>
        </p:nvSpPr>
        <p:spPr>
          <a:xfrm>
            <a:off x="762000" y="2957317"/>
            <a:ext cx="5095875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Una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vez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dentro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del portal,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aprueban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facturas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fraudulentas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que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simulan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ser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compras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reales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del holding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afectado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.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Esto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convierte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un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documento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sin valor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en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un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título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con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mérito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ejecutivo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inmediato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.</a:t>
            </a:r>
            <a:endParaRPr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1" name="Google Shape;131;p17"/>
          <p:cNvSpPr txBox="1"/>
          <p:nvPr/>
        </p:nvSpPr>
        <p:spPr>
          <a:xfrm>
            <a:off x="762000" y="4923330"/>
            <a:ext cx="5095875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Casos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emblemáticos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de 2023-2024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evidenciaron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el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uso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de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estos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métodos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contra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multinacionales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mineras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y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tecnológicas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en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Chile.</a:t>
            </a:r>
            <a:endParaRPr sz="1600" dirty="0">
              <a:solidFill>
                <a:schemeClr val="bg1"/>
              </a:solidFill>
              <a:latin typeface="+mj-lt"/>
              <a:ea typeface="Inter"/>
              <a:cs typeface="Inter"/>
            </a:endParaRPr>
          </a:p>
        </p:txBody>
      </p:sp>
      <p:pic>
        <p:nvPicPr>
          <p:cNvPr id="132" name="Google Shape;132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62700" y="1788831"/>
            <a:ext cx="5076825" cy="360045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7"/>
          <p:cNvSpPr txBox="1"/>
          <p:nvPr/>
        </p:nvSpPr>
        <p:spPr>
          <a:xfrm>
            <a:off x="762000" y="526576"/>
            <a:ext cx="11201400" cy="623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i="0" u="none" strike="noStrike" cap="none" dirty="0">
                <a:solidFill>
                  <a:schemeClr val="bg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El </a:t>
            </a:r>
            <a:r>
              <a:rPr lang="en-US" sz="2700" dirty="0" err="1">
                <a:solidFill>
                  <a:schemeClr val="bg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r</a:t>
            </a:r>
            <a:r>
              <a:rPr lang="en-US" sz="2700" b="0" i="0" u="none" strike="noStrike" cap="none" dirty="0" err="1" smtClean="0">
                <a:solidFill>
                  <a:schemeClr val="bg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obo</a:t>
            </a:r>
            <a:r>
              <a:rPr lang="en-US" sz="2700" b="0" i="0" u="none" strike="noStrike" cap="none" dirty="0" smtClean="0">
                <a:solidFill>
                  <a:schemeClr val="bg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2700" b="0" i="0" u="none" strike="noStrike" cap="none" dirty="0">
                <a:solidFill>
                  <a:schemeClr val="bg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de Clave </a:t>
            </a:r>
            <a:r>
              <a:rPr lang="en-US" sz="2700" b="0" i="0" u="none" strike="noStrike" cap="none" dirty="0" err="1" smtClean="0">
                <a:solidFill>
                  <a:schemeClr val="bg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Tributaria</a:t>
            </a:r>
            <a:endParaRPr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0" y="13944"/>
            <a:ext cx="12192000" cy="89807"/>
          </a:xfrm>
          <a:prstGeom prst="rect">
            <a:avLst/>
          </a:prstGeom>
          <a:solidFill>
            <a:srgbClr val="006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652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 txBox="1"/>
          <p:nvPr/>
        </p:nvSpPr>
        <p:spPr>
          <a:xfrm>
            <a:off x="1845469" y="1525211"/>
            <a:ext cx="8096250" cy="1083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60000"/>
              </a:lnSpc>
            </a:pPr>
            <a:r>
              <a:rPr lang="en-US" sz="2400" dirty="0">
                <a:solidFill>
                  <a:srgbClr val="FFFFFF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El Panorama de </a:t>
            </a:r>
            <a:r>
              <a:rPr lang="en-US" sz="2400" dirty="0" err="1" smtClean="0">
                <a:solidFill>
                  <a:srgbClr val="FFFFFF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Amenazas</a:t>
            </a:r>
            <a:endParaRPr lang="en-US" sz="2400" dirty="0" smtClean="0">
              <a:latin typeface="+mj-lt"/>
              <a:ea typeface="Montserrat ExtraBold"/>
            </a:endParaRPr>
          </a:p>
          <a:p>
            <a:pPr algn="ctr">
              <a:lnSpc>
                <a:spcPct val="160000"/>
              </a:lnSpc>
            </a:pPr>
            <a:endParaRPr lang="en-US" sz="2000" dirty="0">
              <a:solidFill>
                <a:srgbClr val="94A3B8"/>
              </a:solidFill>
              <a:latin typeface="+mj-lt"/>
              <a:ea typeface="Inter"/>
              <a:cs typeface="Inter"/>
              <a:sym typeface="Inter"/>
            </a:endParaRPr>
          </a:p>
        </p:txBody>
      </p:sp>
      <p:sp>
        <p:nvSpPr>
          <p:cNvPr id="6" name="Google Shape;176;p20"/>
          <p:cNvSpPr txBox="1"/>
          <p:nvPr/>
        </p:nvSpPr>
        <p:spPr>
          <a:xfrm>
            <a:off x="1845469" y="3986460"/>
            <a:ext cx="8501062" cy="720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 b="0" i="0" u="none" strike="noStrike" cap="none" dirty="0" err="1">
                <a:solidFill>
                  <a:srgbClr val="FFFFFF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Casos</a:t>
            </a:r>
            <a:r>
              <a:rPr lang="en-US" sz="3900" b="0" i="0" u="none" strike="noStrike" cap="none" dirty="0">
                <a:solidFill>
                  <a:srgbClr val="FFFFFF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3900" dirty="0" err="1">
                <a:solidFill>
                  <a:srgbClr val="FFFFFF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e</a:t>
            </a:r>
            <a:r>
              <a:rPr lang="en-US" sz="3900" b="0" i="0" u="none" strike="noStrike" cap="none" dirty="0" err="1" smtClean="0">
                <a:solidFill>
                  <a:srgbClr val="FFFFFF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mblemáticos</a:t>
            </a:r>
            <a:r>
              <a:rPr lang="en-US" sz="3900" b="0" i="0" u="none" strike="noStrike" cap="none" dirty="0" smtClean="0">
                <a:solidFill>
                  <a:srgbClr val="FFFFFF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3900" b="0" i="0" u="none" strike="noStrike" cap="none" dirty="0" err="1">
                <a:solidFill>
                  <a:srgbClr val="FFFFFF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en</a:t>
            </a:r>
            <a:r>
              <a:rPr lang="en-US" sz="3900" b="0" i="0" u="none" strike="noStrike" cap="none" dirty="0">
                <a:solidFill>
                  <a:srgbClr val="FFFFFF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 Chile</a:t>
            </a:r>
            <a:endParaRPr dirty="0">
              <a:latin typeface="+mj-lt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0" y="13944"/>
            <a:ext cx="12192000" cy="89807"/>
          </a:xfrm>
          <a:prstGeom prst="rect">
            <a:avLst/>
          </a:prstGeom>
          <a:solidFill>
            <a:srgbClr val="006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1120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652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1"/>
          <p:cNvSpPr txBox="1"/>
          <p:nvPr/>
        </p:nvSpPr>
        <p:spPr>
          <a:xfrm>
            <a:off x="778668" y="1234837"/>
            <a:ext cx="5350668" cy="392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i="0" u="none" strike="noStrike" cap="none" dirty="0" err="1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Falta</a:t>
            </a:r>
            <a:r>
              <a:rPr lang="en-US" sz="1700" b="1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 de </a:t>
            </a:r>
            <a:r>
              <a:rPr lang="en-US" sz="1700" b="1" i="0" u="none" strike="noStrike" cap="none" dirty="0" err="1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Trazabilidad</a:t>
            </a:r>
            <a:r>
              <a:rPr lang="en-US" sz="1700" b="1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 </a:t>
            </a:r>
            <a:r>
              <a:rPr lang="en-US" sz="1700" b="1" i="0" u="none" strike="noStrike" cap="none" dirty="0" err="1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Administrativa</a:t>
            </a:r>
            <a:endParaRPr sz="17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5" name="Google Shape;185;p21"/>
          <p:cNvSpPr txBox="1"/>
          <p:nvPr/>
        </p:nvSpPr>
        <p:spPr>
          <a:xfrm>
            <a:off x="762000" y="1837369"/>
            <a:ext cx="6098969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1. La </a:t>
            </a:r>
            <a:r>
              <a:rPr lang="en-US" sz="1600" b="1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Estafa</a:t>
            </a:r>
            <a:r>
              <a:rPr lang="en-US" sz="1600" b="1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: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El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proveedor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ficticio</a:t>
            </a:r>
            <a:r>
              <a:rPr lang="en-US" sz="1600" b="0" i="0" u="none" strike="noStrike" cap="none" dirty="0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emitió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un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volumen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masivo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de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facturas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falsas que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fueron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factorizadas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por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cerca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de </a:t>
            </a:r>
            <a:r>
              <a:rPr lang="en-US" sz="1600" b="1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$2.000 </a:t>
            </a:r>
            <a:r>
              <a:rPr lang="en-US" sz="1600" b="1" i="0" u="none" strike="noStrike" cap="none" dirty="0" err="1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millones</a:t>
            </a:r>
            <a:r>
              <a:rPr lang="en-US" sz="1600" b="0" i="0" u="none" strike="noStrike" cap="none" dirty="0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.</a:t>
            </a:r>
            <a:endParaRPr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6" name="Google Shape;186;p21"/>
          <p:cNvSpPr txBox="1"/>
          <p:nvPr/>
        </p:nvSpPr>
        <p:spPr>
          <a:xfrm>
            <a:off x="778668" y="3167790"/>
            <a:ext cx="6082301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2. El </a:t>
            </a:r>
            <a:r>
              <a:rPr lang="en-US" sz="1600" b="1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Error </a:t>
            </a:r>
            <a:r>
              <a:rPr lang="en-US" sz="1600" b="1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Crítico</a:t>
            </a:r>
            <a:r>
              <a:rPr lang="en-US" sz="1600" b="1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: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Walmart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procesa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más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de 14.000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documentos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diarios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de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proveedores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. La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falta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de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conciliación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automática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inmediata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permitió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que las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facturas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falsas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superaran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el umbral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regulatorio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de 8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días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sin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ser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reclamadas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.</a:t>
            </a:r>
            <a:endParaRPr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7" name="Google Shape;187;p21"/>
          <p:cNvSpPr txBox="1"/>
          <p:nvPr/>
        </p:nvSpPr>
        <p:spPr>
          <a:xfrm>
            <a:off x="797558" y="5042820"/>
            <a:ext cx="6063411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3. </a:t>
            </a:r>
            <a:r>
              <a:rPr lang="en-US" sz="1600" b="1" dirty="0" err="1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Lección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: El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silencio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tácito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transforma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una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factura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fraudulenta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en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un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cobro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ejecutivo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inapelable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si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no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existe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una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auditoría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diaria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en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tiempo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real</a:t>
            </a:r>
            <a:r>
              <a:rPr lang="en-US" sz="1350" b="1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.</a:t>
            </a:r>
            <a:endParaRPr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7322157" y="2106313"/>
            <a:ext cx="4493124" cy="3213908"/>
            <a:chOff x="6334125" y="2085975"/>
            <a:chExt cx="5095875" cy="3619500"/>
          </a:xfrm>
        </p:grpSpPr>
        <p:pic>
          <p:nvPicPr>
            <p:cNvPr id="183" name="Google Shape;183;p21" descr="image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334125" y="2085975"/>
              <a:ext cx="5095875" cy="3619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8" name="Google Shape;188;p21" descr="image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343650" y="2095500"/>
              <a:ext cx="5076825" cy="36004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9" name="Google Shape;189;p21"/>
          <p:cNvSpPr txBox="1"/>
          <p:nvPr/>
        </p:nvSpPr>
        <p:spPr>
          <a:xfrm>
            <a:off x="762000" y="393014"/>
            <a:ext cx="11201400" cy="623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 dirty="0" err="1">
                <a:solidFill>
                  <a:schemeClr val="bg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Caso</a:t>
            </a:r>
            <a:r>
              <a:rPr lang="en-US" sz="2700" b="1" i="0" u="none" strike="noStrike" cap="none" dirty="0">
                <a:solidFill>
                  <a:schemeClr val="bg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 Walmart </a:t>
            </a:r>
            <a:r>
              <a:rPr lang="en-US" sz="2700" b="1" i="0" u="none" strike="noStrike" cap="none" dirty="0" smtClean="0">
                <a:solidFill>
                  <a:schemeClr val="bg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Chile (2019)</a:t>
            </a:r>
            <a:endParaRPr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0" y="13944"/>
            <a:ext cx="12192000" cy="89807"/>
          </a:xfrm>
          <a:prstGeom prst="rect">
            <a:avLst/>
          </a:prstGeom>
          <a:solidFill>
            <a:srgbClr val="006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652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2"/>
          <p:cNvSpPr txBox="1"/>
          <p:nvPr/>
        </p:nvSpPr>
        <p:spPr>
          <a:xfrm>
            <a:off x="0" y="2379678"/>
            <a:ext cx="4413393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 dirty="0" smtClean="0">
                <a:solidFill>
                  <a:srgbClr val="0066F5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MM$4.100</a:t>
            </a:r>
            <a:endParaRPr sz="4000" dirty="0"/>
          </a:p>
        </p:txBody>
      </p:sp>
      <p:sp>
        <p:nvSpPr>
          <p:cNvPr id="197" name="Google Shape;197;p22"/>
          <p:cNvSpPr txBox="1"/>
          <p:nvPr/>
        </p:nvSpPr>
        <p:spPr>
          <a:xfrm>
            <a:off x="215757" y="3273188"/>
            <a:ext cx="38671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 err="1" smtClean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en</a:t>
            </a:r>
            <a:r>
              <a:rPr lang="en-US" sz="1600" b="1" i="0" u="none" strike="noStrike" cap="none" dirty="0" smtClean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f</a:t>
            </a:r>
            <a:r>
              <a:rPr lang="en-US" sz="1600" b="1" i="0" u="none" strike="noStrike" cap="none" dirty="0" err="1" smtClean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acturas</a:t>
            </a:r>
            <a:r>
              <a:rPr lang="en-US" sz="1600" b="1" i="0" u="none" strike="noStrike" cap="none" dirty="0" smtClean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 falsas </a:t>
            </a:r>
            <a:r>
              <a:rPr lang="en-US" sz="1600" b="1" dirty="0" err="1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a</a:t>
            </a:r>
            <a:r>
              <a:rPr lang="en-US" sz="1600" b="1" i="0" u="none" strike="noStrike" cap="none" dirty="0" err="1" smtClean="0">
                <a:solidFill>
                  <a:schemeClr val="bg1"/>
                </a:solidFill>
                <a:latin typeface="Inter"/>
                <a:ea typeface="Inter"/>
                <a:cs typeface="Inter"/>
                <a:sym typeface="Inter"/>
              </a:rPr>
              <a:t>probadas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198" name="Google Shape;198;p22"/>
          <p:cNvSpPr txBox="1"/>
          <p:nvPr/>
        </p:nvSpPr>
        <p:spPr>
          <a:xfrm>
            <a:off x="5242560" y="1605142"/>
            <a:ext cx="6720840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 smtClean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Quiebre</a:t>
            </a:r>
            <a:r>
              <a:rPr lang="en-US" sz="1800" b="1" i="0" u="none" strike="noStrike" cap="none" dirty="0" smtClean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 de los </a:t>
            </a:r>
            <a:r>
              <a:rPr lang="en-US" sz="1800" b="1" i="0" u="none" strike="noStrike" cap="none" dirty="0" err="1" smtClean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Controles</a:t>
            </a:r>
            <a:endParaRPr sz="1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9" name="Google Shape;199;p22"/>
          <p:cNvSpPr txBox="1"/>
          <p:nvPr/>
        </p:nvSpPr>
        <p:spPr>
          <a:xfrm>
            <a:off x="5245815" y="2236051"/>
            <a:ext cx="6400800" cy="1181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1. El </a:t>
            </a:r>
            <a:r>
              <a:rPr lang="en-US" sz="1600" b="1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</a:t>
            </a:r>
            <a:r>
              <a:rPr lang="en-US" sz="1600" b="1" i="0" u="none" strike="noStrike" cap="none" dirty="0" err="1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squema</a:t>
            </a:r>
            <a:r>
              <a:rPr lang="en-US" sz="1600" b="1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: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La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empresa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querellada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1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Gopa</a:t>
            </a:r>
            <a:r>
              <a:rPr lang="en-US" sz="1600" b="0" i="1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1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Soluciones</a:t>
            </a:r>
            <a:r>
              <a:rPr lang="en-US" sz="1600" b="0" i="1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1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SpA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emitió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69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facturas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falsas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correspondientes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a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obras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públicas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que no se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ejecutaron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.</a:t>
            </a:r>
            <a:endParaRPr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0" name="Google Shape;200;p22"/>
          <p:cNvSpPr txBox="1"/>
          <p:nvPr/>
        </p:nvSpPr>
        <p:spPr>
          <a:xfrm>
            <a:off x="5245815" y="3586162"/>
            <a:ext cx="6400800" cy="1575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2. La </a:t>
            </a:r>
            <a:r>
              <a:rPr lang="en-US" sz="1600" b="1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Brecha</a:t>
            </a:r>
            <a:r>
              <a:rPr lang="en-US" sz="1600" b="1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i</a:t>
            </a:r>
            <a:r>
              <a:rPr lang="en-US" sz="1600" b="1" i="0" u="none" strike="noStrike" cap="none" dirty="0" err="1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nterna</a:t>
            </a:r>
            <a:r>
              <a:rPr lang="en-US" sz="1600" b="1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: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Un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funcionario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coludido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dentro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de la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administración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pública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validó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las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facturas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dentro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del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sistema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gubernamental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oficial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,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activando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créditos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fiscales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falsos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y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legitimando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el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cobro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fraudulento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en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factoring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privados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.</a:t>
            </a:r>
            <a:endParaRPr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1" name="Google Shape;201;p22"/>
          <p:cNvSpPr txBox="1"/>
          <p:nvPr/>
        </p:nvSpPr>
        <p:spPr>
          <a:xfrm>
            <a:off x="5245815" y="5442647"/>
            <a:ext cx="640080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3. </a:t>
            </a:r>
            <a:r>
              <a:rPr lang="en-US" sz="1600" b="1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Lección</a:t>
            </a:r>
            <a:r>
              <a:rPr lang="en-US" sz="1600" b="1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: 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El control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tributario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institucional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no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puede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confiar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exclusivamente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en</a:t>
            </a:r>
            <a:r>
              <a:rPr lang="en-US" sz="1600" dirty="0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una</a:t>
            </a:r>
            <a:r>
              <a:rPr lang="en-US" sz="1600" dirty="0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persona, require de </a:t>
            </a:r>
            <a:r>
              <a:rPr lang="en-US" sz="1600" dirty="0" err="1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segregación</a:t>
            </a:r>
            <a:r>
              <a:rPr lang="en-US" sz="1600" dirty="0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de </a:t>
            </a:r>
            <a:r>
              <a:rPr lang="en-US" sz="1600" dirty="0" err="1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funciones</a:t>
            </a:r>
            <a:endParaRPr sz="1600" dirty="0">
              <a:solidFill>
                <a:schemeClr val="bg1"/>
              </a:solidFill>
              <a:latin typeface="+mj-lt"/>
              <a:ea typeface="Inter"/>
              <a:cs typeface="Inter"/>
            </a:endParaRPr>
          </a:p>
        </p:txBody>
      </p:sp>
      <p:sp>
        <p:nvSpPr>
          <p:cNvPr id="202" name="Google Shape;202;p22"/>
          <p:cNvSpPr txBox="1"/>
          <p:nvPr/>
        </p:nvSpPr>
        <p:spPr>
          <a:xfrm>
            <a:off x="762000" y="526576"/>
            <a:ext cx="11201400" cy="623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i="0" u="none" strike="noStrike" cap="none" dirty="0" err="1">
                <a:solidFill>
                  <a:schemeClr val="bg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Caso</a:t>
            </a:r>
            <a:r>
              <a:rPr lang="en-US" sz="2700" b="0" i="0" u="none" strike="noStrike" cap="none" dirty="0">
                <a:solidFill>
                  <a:schemeClr val="bg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 GORE </a:t>
            </a:r>
            <a:r>
              <a:rPr lang="en-US" sz="2700" b="0" i="0" u="none" strike="noStrike" cap="none" dirty="0" err="1">
                <a:solidFill>
                  <a:schemeClr val="bg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Metropolitano</a:t>
            </a:r>
            <a:r>
              <a:rPr lang="en-US" sz="2700" b="0" i="0" u="none" strike="noStrike" cap="none" dirty="0">
                <a:solidFill>
                  <a:schemeClr val="bg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-US" sz="2700" b="0" i="0" u="none" strike="noStrike" cap="none" dirty="0" smtClean="0">
                <a:solidFill>
                  <a:schemeClr val="bg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(2025)</a:t>
            </a:r>
            <a:endParaRPr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0" y="13944"/>
            <a:ext cx="12192000" cy="89807"/>
          </a:xfrm>
          <a:prstGeom prst="rect">
            <a:avLst/>
          </a:prstGeom>
          <a:solidFill>
            <a:srgbClr val="006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652"/>
        </a:solid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3"/>
          <p:cNvSpPr txBox="1"/>
          <p:nvPr/>
        </p:nvSpPr>
        <p:spPr>
          <a:xfrm>
            <a:off x="762000" y="526576"/>
            <a:ext cx="11194044" cy="623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i="0" u="none" strike="noStrike" cap="none" dirty="0" err="1">
                <a:solidFill>
                  <a:schemeClr val="bg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Caso</a:t>
            </a:r>
            <a:r>
              <a:rPr lang="en-US" sz="2700" b="0" i="0" u="none" strike="noStrike" cap="none" dirty="0">
                <a:solidFill>
                  <a:schemeClr val="bg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 Clorox </a:t>
            </a:r>
            <a:r>
              <a:rPr lang="en-US" sz="2700" b="0" i="0" u="none" strike="noStrike" cap="none" dirty="0" smtClean="0">
                <a:solidFill>
                  <a:schemeClr val="bg1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Chile (2023</a:t>
            </a:r>
            <a:r>
              <a:rPr lang="en-US" sz="2700" b="0" i="0" u="none" strike="noStrike" cap="none" dirty="0" smtClean="0">
                <a:solidFill>
                  <a:srgbClr val="002A54"/>
                </a:solidFill>
                <a:latin typeface="+mj-lt"/>
                <a:ea typeface="Montserrat ExtraBold"/>
                <a:cs typeface="Montserrat ExtraBold"/>
                <a:sym typeface="Montserrat ExtraBold"/>
              </a:rPr>
              <a:t>)</a:t>
            </a:r>
            <a:endParaRPr dirty="0">
              <a:latin typeface="+mj-lt"/>
            </a:endParaRPr>
          </a:p>
        </p:txBody>
      </p:sp>
      <p:sp>
        <p:nvSpPr>
          <p:cNvPr id="213" name="Google Shape;213;p23"/>
          <p:cNvSpPr txBox="1"/>
          <p:nvPr/>
        </p:nvSpPr>
        <p:spPr>
          <a:xfrm>
            <a:off x="794507" y="3930837"/>
            <a:ext cx="4314825" cy="393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475569"/>
              </a:solidFill>
              <a:latin typeface="Inter"/>
              <a:ea typeface="Inter"/>
              <a:cs typeface="Inter"/>
            </a:endParaRPr>
          </a:p>
        </p:txBody>
      </p:sp>
      <p:sp>
        <p:nvSpPr>
          <p:cNvPr id="214" name="Google Shape;214;p23"/>
          <p:cNvSpPr txBox="1"/>
          <p:nvPr/>
        </p:nvSpPr>
        <p:spPr>
          <a:xfrm>
            <a:off x="6684893" y="1749756"/>
            <a:ext cx="4527591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0066F5"/>
                </a:solidFill>
                <a:latin typeface="+mj-lt"/>
                <a:ea typeface="Montserrat"/>
                <a:cs typeface="Montserrat"/>
                <a:sym typeface="Montserrat"/>
              </a:rPr>
              <a:t>Efecto</a:t>
            </a:r>
            <a:r>
              <a:rPr lang="en-US" sz="1800" b="1" i="0" u="none" strike="noStrike" cap="none" dirty="0">
                <a:solidFill>
                  <a:srgbClr val="0066F5"/>
                </a:solidFill>
                <a:latin typeface="+mj-lt"/>
                <a:ea typeface="Montserrat"/>
                <a:cs typeface="Montserrat"/>
                <a:sym typeface="Montserrat"/>
              </a:rPr>
              <a:t> </a:t>
            </a:r>
            <a:r>
              <a:rPr lang="en-US" sz="1800" b="1" i="0" u="none" strike="noStrike" cap="none" dirty="0" err="1">
                <a:solidFill>
                  <a:srgbClr val="0066F5"/>
                </a:solidFill>
                <a:latin typeface="+mj-lt"/>
                <a:ea typeface="Montserrat"/>
                <a:cs typeface="Montserrat"/>
                <a:sym typeface="Montserrat"/>
              </a:rPr>
              <a:t>en</a:t>
            </a:r>
            <a:r>
              <a:rPr lang="en-US" sz="1800" b="1" i="0" u="none" strike="noStrike" cap="none" dirty="0">
                <a:solidFill>
                  <a:srgbClr val="0066F5"/>
                </a:solidFill>
                <a:latin typeface="+mj-lt"/>
                <a:ea typeface="Montserrat"/>
                <a:cs typeface="Montserrat"/>
                <a:sym typeface="Montserrat"/>
              </a:rPr>
              <a:t> el Mercado </a:t>
            </a:r>
            <a:r>
              <a:rPr lang="en-US" sz="1800" b="1" i="0" u="none" strike="noStrike" cap="none" dirty="0" err="1">
                <a:solidFill>
                  <a:srgbClr val="0066F5"/>
                </a:solidFill>
                <a:latin typeface="+mj-lt"/>
                <a:ea typeface="Montserrat"/>
                <a:cs typeface="Montserrat"/>
                <a:sym typeface="Montserrat"/>
              </a:rPr>
              <a:t>Financiero</a:t>
            </a:r>
            <a:endParaRPr dirty="0">
              <a:latin typeface="+mj-lt"/>
            </a:endParaRPr>
          </a:p>
        </p:txBody>
      </p:sp>
      <p:sp>
        <p:nvSpPr>
          <p:cNvPr id="215" name="Google Shape;215;p23"/>
          <p:cNvSpPr txBox="1"/>
          <p:nvPr/>
        </p:nvSpPr>
        <p:spPr>
          <a:xfrm>
            <a:off x="6684894" y="2294596"/>
            <a:ext cx="4990948" cy="2363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1. El </a:t>
            </a:r>
            <a:r>
              <a:rPr lang="en-US" sz="1600" b="1" i="0" u="none" strike="noStrike" cap="none" dirty="0" err="1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esquema</a:t>
            </a:r>
            <a:r>
              <a:rPr lang="en-US" sz="1600" b="0" i="0" u="none" strike="noStrike" cap="none" dirty="0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. La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organización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criminal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usó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las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credenciales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robadas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para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emitir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DTEs de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falsos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proveedores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a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nombre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de Clorox. Al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tratarse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de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una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compañía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con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sobresaliente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calificación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de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riesgo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, las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facturas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fueron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adquiridas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y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pagadas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al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instante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por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factoring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privados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.</a:t>
            </a:r>
            <a:endParaRPr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6" name="Google Shape;216;p23"/>
          <p:cNvSpPr txBox="1"/>
          <p:nvPr/>
        </p:nvSpPr>
        <p:spPr>
          <a:xfrm>
            <a:off x="6684893" y="4860260"/>
            <a:ext cx="4990948" cy="1181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2. </a:t>
            </a:r>
            <a:r>
              <a:rPr lang="en-US" sz="1600" b="1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Lección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: Las claves del SII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ya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no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pertenecen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solo al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área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de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impuestos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; hoy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en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día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son un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activo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crítico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de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seguridad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perimetral</a:t>
            </a:r>
            <a:r>
              <a:rPr lang="en-US" sz="1600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de TI.</a:t>
            </a:r>
            <a:endParaRPr sz="1600" dirty="0">
              <a:solidFill>
                <a:schemeClr val="bg1"/>
              </a:solidFill>
              <a:latin typeface="+mj-lt"/>
              <a:ea typeface="Inter"/>
              <a:cs typeface="Inter"/>
            </a:endParaRPr>
          </a:p>
        </p:txBody>
      </p:sp>
      <p:sp>
        <p:nvSpPr>
          <p:cNvPr id="14" name="Google Shape;211;p23"/>
          <p:cNvSpPr txBox="1"/>
          <p:nvPr/>
        </p:nvSpPr>
        <p:spPr>
          <a:xfrm>
            <a:off x="794508" y="1749756"/>
            <a:ext cx="4527591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0066F5"/>
                </a:solidFill>
                <a:latin typeface="+mj-lt"/>
                <a:ea typeface="Montserrat"/>
                <a:cs typeface="Montserrat"/>
                <a:sym typeface="Montserrat"/>
              </a:rPr>
              <a:t>Robo</a:t>
            </a:r>
            <a:r>
              <a:rPr lang="en-US" sz="1800" b="1" i="0" u="none" strike="noStrike" cap="none" dirty="0">
                <a:solidFill>
                  <a:srgbClr val="0066F5"/>
                </a:solidFill>
                <a:latin typeface="+mj-lt"/>
                <a:ea typeface="Montserrat"/>
                <a:cs typeface="Montserrat"/>
                <a:sym typeface="Montserrat"/>
              </a:rPr>
              <a:t> y </a:t>
            </a:r>
            <a:r>
              <a:rPr lang="en-US" sz="1800" b="1" dirty="0" err="1">
                <a:solidFill>
                  <a:srgbClr val="0066F5"/>
                </a:solidFill>
                <a:latin typeface="+mj-lt"/>
                <a:ea typeface="Montserrat"/>
                <a:cs typeface="Montserrat"/>
                <a:sym typeface="Montserrat"/>
              </a:rPr>
              <a:t>c</a:t>
            </a:r>
            <a:r>
              <a:rPr lang="en-US" sz="1800" b="1" i="0" u="none" strike="noStrike" cap="none" dirty="0" err="1" smtClean="0">
                <a:solidFill>
                  <a:srgbClr val="0066F5"/>
                </a:solidFill>
                <a:latin typeface="+mj-lt"/>
                <a:ea typeface="Montserrat"/>
                <a:cs typeface="Montserrat"/>
                <a:sym typeface="Montserrat"/>
              </a:rPr>
              <a:t>ompromiso</a:t>
            </a:r>
            <a:r>
              <a:rPr lang="en-US" sz="1800" b="1" i="0" u="none" strike="noStrike" cap="none" dirty="0" smtClean="0">
                <a:solidFill>
                  <a:srgbClr val="0066F5"/>
                </a:solidFill>
                <a:latin typeface="+mj-lt"/>
                <a:ea typeface="Montserrat"/>
                <a:cs typeface="Montserrat"/>
                <a:sym typeface="Montserrat"/>
              </a:rPr>
              <a:t> </a:t>
            </a:r>
            <a:r>
              <a:rPr lang="en-US" sz="1800" b="1" i="0" u="none" strike="noStrike" cap="none" dirty="0">
                <a:solidFill>
                  <a:srgbClr val="0066F5"/>
                </a:solidFill>
                <a:latin typeface="+mj-lt"/>
                <a:ea typeface="Montserrat"/>
                <a:cs typeface="Montserrat"/>
                <a:sym typeface="Montserrat"/>
              </a:rPr>
              <a:t>de Claves</a:t>
            </a:r>
            <a:endParaRPr dirty="0">
              <a:latin typeface="+mj-lt"/>
            </a:endParaRPr>
          </a:p>
        </p:txBody>
      </p:sp>
      <p:sp>
        <p:nvSpPr>
          <p:cNvPr id="15" name="Google Shape;212;p23"/>
          <p:cNvSpPr txBox="1"/>
          <p:nvPr/>
        </p:nvSpPr>
        <p:spPr>
          <a:xfrm>
            <a:off x="794508" y="2330286"/>
            <a:ext cx="4311992" cy="787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 err="1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Ciberdelincuentes</a:t>
            </a:r>
            <a:r>
              <a:rPr lang="en-US" sz="1600" b="0" i="0" u="none" strike="noStrike" cap="none" dirty="0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se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apropiaron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de las claves </a:t>
            </a:r>
            <a:r>
              <a:rPr lang="en-US" sz="1600" b="0" i="0" u="none" strike="noStrike" cap="none" dirty="0" err="1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tributarias</a:t>
            </a:r>
            <a:r>
              <a:rPr lang="en-US" sz="1600" b="0" i="0" u="none" strike="noStrike" cap="none" dirty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 de la </a:t>
            </a:r>
            <a:r>
              <a:rPr lang="en-US" sz="1600" b="0" i="0" u="none" strike="noStrike" cap="none" dirty="0" err="1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empresa</a:t>
            </a:r>
            <a:r>
              <a:rPr lang="en-US" sz="1600" b="0" i="0" u="none" strike="noStrike" cap="none" dirty="0" smtClean="0">
                <a:solidFill>
                  <a:schemeClr val="bg1"/>
                </a:solidFill>
                <a:latin typeface="+mj-lt"/>
                <a:ea typeface="Inter"/>
                <a:cs typeface="Inter"/>
                <a:sym typeface="Inter"/>
              </a:rPr>
              <a:t>.</a:t>
            </a:r>
            <a:endParaRPr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0" y="13944"/>
            <a:ext cx="12192000" cy="89807"/>
          </a:xfrm>
          <a:prstGeom prst="rect">
            <a:avLst/>
          </a:prstGeom>
          <a:solidFill>
            <a:srgbClr val="006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8256</TotalTime>
  <Words>1068</Words>
  <Application>Microsoft Office PowerPoint</Application>
  <PresentationFormat>Panorámica</PresentationFormat>
  <Paragraphs>108</Paragraphs>
  <Slides>18</Slides>
  <Notes>18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18</vt:i4>
      </vt:variant>
    </vt:vector>
  </HeadingPairs>
  <TitlesOfParts>
    <vt:vector size="27" baseType="lpstr">
      <vt:lpstr>Montserrat ExtraBold</vt:lpstr>
      <vt:lpstr>Arial</vt:lpstr>
      <vt:lpstr>Montserrat</vt:lpstr>
      <vt:lpstr>Calibri</vt:lpstr>
      <vt:lpstr>Ubuntu</vt:lpstr>
      <vt:lpstr>Montserrat SemiBold</vt:lpstr>
      <vt:lpstr>Inter</vt:lpstr>
      <vt:lpstr>Office Theme</vt:lpstr>
      <vt:lpstr>1_Office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Alejandro Marin</dc:creator>
  <cp:lastModifiedBy>Daniela Bacigalupe</cp:lastModifiedBy>
  <cp:revision>37</cp:revision>
  <dcterms:modified xsi:type="dcterms:W3CDTF">2026-08-10T21:49:49Z</dcterms:modified>
</cp:coreProperties>
</file>