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147473624" r:id="rId2"/>
    <p:sldId id="2147473693" r:id="rId3"/>
    <p:sldId id="2147473694" r:id="rId4"/>
    <p:sldId id="1834" r:id="rId5"/>
    <p:sldId id="2147473695" r:id="rId6"/>
    <p:sldId id="2147473686" r:id="rId7"/>
    <p:sldId id="2147473665" r:id="rId8"/>
    <p:sldId id="2147473685" r:id="rId9"/>
    <p:sldId id="2147473687" r:id="rId10"/>
    <p:sldId id="2147473681" r:id="rId11"/>
    <p:sldId id="2147473642" r:id="rId12"/>
    <p:sldId id="2147473688" r:id="rId13"/>
    <p:sldId id="2147473692" r:id="rId14"/>
    <p:sldId id="2147473689" r:id="rId15"/>
    <p:sldId id="2147473690" r:id="rId16"/>
    <p:sldId id="214747353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4D9C"/>
    <a:srgbClr val="003CA6"/>
    <a:srgbClr val="3AAE2A"/>
    <a:srgbClr val="1579A1"/>
    <a:srgbClr val="036D99"/>
    <a:srgbClr val="185CB1"/>
    <a:srgbClr val="BBD1B6"/>
    <a:srgbClr val="F7F7F7"/>
    <a:srgbClr val="65825F"/>
    <a:srgbClr val="91C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9" autoAdjust="0"/>
    <p:restoredTop sz="92680" autoAdjust="0"/>
  </p:normalViewPr>
  <p:slideViewPr>
    <p:cSldViewPr snapToGrid="0">
      <p:cViewPr varScale="1">
        <p:scale>
          <a:sx n="73" d="100"/>
          <a:sy n="73" d="100"/>
        </p:scale>
        <p:origin x="124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E7E47-FFA5-4D0C-AE94-DC3E9D5F0ADA}" type="datetimeFigureOut">
              <a:rPr lang="en-US" smtClean="0"/>
              <a:t>7/7/2026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EC6D2-549E-4047-820C-C59047C3E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3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77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85C4A-DC70-3CEC-BC72-F1DD445F0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12442B-D5FA-91AB-D1AF-3E38C4B99D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3B897C-B566-1E5E-38BF-1CCA8473A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lang="es-E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771C0-B347-96F5-FF9C-0E978E173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93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7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9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7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2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5FE13-965A-C34F-BC56-BEE1FED4E8DF}" type="slidenum">
              <a:rPr lang="es-ES_tradnl" smtClean="0">
                <a:solidFill>
                  <a:prstClr val="black"/>
                </a:solidFill>
              </a:rPr>
              <a:pPr/>
              <a:t>9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41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48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00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941EB-EADE-A4A1-E8B3-3B1D52898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F29D9-5946-2A1B-F667-AE9923FCB0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D8A8A-4D60-7A4A-33B2-A3C00B996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751F1-FAFA-EF2B-00A6-ACD4688800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4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EC6D2-549E-4047-820C-C59047C3EF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6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15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33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96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23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68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92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9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60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4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5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863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15.pn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jpe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png"/><Relationship Id="rId30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5446D4-CF08-D25E-D4EE-4D70E03A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5FB056B-608B-53AF-98F1-3D5712AD1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Economía Circular Textil: Residuos locales, nuestros materiales">
            <a:extLst>
              <a:ext uri="{FF2B5EF4-FFF2-40B4-BE49-F238E27FC236}">
                <a16:creationId xmlns:a16="http://schemas.microsoft.com/office/drawing/2014/main" id="{F82DFBDA-23CE-D21C-3C6B-A29F7C18B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>
            <a:fillRect/>
          </a:stretch>
        </p:blipFill>
        <p:spPr bwMode="auto">
          <a:xfrm>
            <a:off x="14" y="7"/>
            <a:ext cx="12188937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DA3789-F934-5517-B730-88DB8BED6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335" y="1666308"/>
            <a:ext cx="9144000" cy="3063240"/>
          </a:xfrm>
        </p:spPr>
        <p:txBody>
          <a:bodyPr>
            <a:normAutofit/>
          </a:bodyPr>
          <a:lstStyle/>
          <a:p>
            <a:r>
              <a:rPr lang="es-ES" sz="5400" dirty="0">
                <a:solidFill>
                  <a:schemeClr val="bg1"/>
                </a:solidFill>
              </a:rPr>
              <a:t>Tejiendo el futuro</a:t>
            </a:r>
            <a:br>
              <a:rPr lang="es-ES" sz="5400" dirty="0">
                <a:solidFill>
                  <a:schemeClr val="bg1"/>
                </a:solidFill>
              </a:rPr>
            </a:br>
            <a:r>
              <a:rPr lang="es-ES" sz="3200" dirty="0">
                <a:solidFill>
                  <a:schemeClr val="bg1"/>
                </a:solidFill>
              </a:rPr>
              <a:t>Tendencias globales en circularidad textil y                desafíos regulatorios de la industria</a:t>
            </a:r>
            <a:endParaRPr lang="es-ES" sz="5400" dirty="0">
              <a:solidFill>
                <a:schemeClr val="bg1"/>
              </a:solidFill>
            </a:endParaRPr>
          </a:p>
        </p:txBody>
      </p:sp>
      <p:sp>
        <p:nvSpPr>
          <p:cNvPr id="1033" name="sketchy box">
            <a:extLst>
              <a:ext uri="{FF2B5EF4-FFF2-40B4-BE49-F238E27FC236}">
                <a16:creationId xmlns:a16="http://schemas.microsoft.com/office/drawing/2014/main" id="{436B4F75-1763-4520-EFA3-898635D6A5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sX0" fmla="*/ 0 w 10515600"/>
              <a:gd name="csY0" fmla="*/ 0 h 5416094"/>
              <a:gd name="csX1" fmla="*/ 552069 w 10515600"/>
              <a:gd name="csY1" fmla="*/ 0 h 5416094"/>
              <a:gd name="csX2" fmla="*/ 893826 w 10515600"/>
              <a:gd name="csY2" fmla="*/ 0 h 5416094"/>
              <a:gd name="csX3" fmla="*/ 1761363 w 10515600"/>
              <a:gd name="csY3" fmla="*/ 0 h 5416094"/>
              <a:gd name="csX4" fmla="*/ 2313432 w 10515600"/>
              <a:gd name="csY4" fmla="*/ 0 h 5416094"/>
              <a:gd name="csX5" fmla="*/ 2865501 w 10515600"/>
              <a:gd name="csY5" fmla="*/ 0 h 5416094"/>
              <a:gd name="csX6" fmla="*/ 3733038 w 10515600"/>
              <a:gd name="csY6" fmla="*/ 0 h 5416094"/>
              <a:gd name="csX7" fmla="*/ 4179951 w 10515600"/>
              <a:gd name="csY7" fmla="*/ 0 h 5416094"/>
              <a:gd name="csX8" fmla="*/ 5047488 w 10515600"/>
              <a:gd name="csY8" fmla="*/ 0 h 5416094"/>
              <a:gd name="csX9" fmla="*/ 5915025 w 10515600"/>
              <a:gd name="csY9" fmla="*/ 0 h 5416094"/>
              <a:gd name="csX10" fmla="*/ 6572250 w 10515600"/>
              <a:gd name="csY10" fmla="*/ 0 h 5416094"/>
              <a:gd name="csX11" fmla="*/ 7439787 w 10515600"/>
              <a:gd name="csY11" fmla="*/ 0 h 5416094"/>
              <a:gd name="csX12" fmla="*/ 7991856 w 10515600"/>
              <a:gd name="csY12" fmla="*/ 0 h 5416094"/>
              <a:gd name="csX13" fmla="*/ 8543925 w 10515600"/>
              <a:gd name="csY13" fmla="*/ 0 h 5416094"/>
              <a:gd name="csX14" fmla="*/ 9306306 w 10515600"/>
              <a:gd name="csY14" fmla="*/ 0 h 5416094"/>
              <a:gd name="csX15" fmla="*/ 9858375 w 10515600"/>
              <a:gd name="csY15" fmla="*/ 0 h 5416094"/>
              <a:gd name="csX16" fmla="*/ 10515600 w 10515600"/>
              <a:gd name="csY16" fmla="*/ 0 h 5416094"/>
              <a:gd name="csX17" fmla="*/ 10515600 w 10515600"/>
              <a:gd name="csY17" fmla="*/ 785334 h 5416094"/>
              <a:gd name="csX18" fmla="*/ 10515600 w 10515600"/>
              <a:gd name="csY18" fmla="*/ 1516506 h 5416094"/>
              <a:gd name="csX19" fmla="*/ 10515600 w 10515600"/>
              <a:gd name="csY19" fmla="*/ 2247679 h 5416094"/>
              <a:gd name="csX20" fmla="*/ 10515600 w 10515600"/>
              <a:gd name="csY20" fmla="*/ 2762208 h 5416094"/>
              <a:gd name="csX21" fmla="*/ 10515600 w 10515600"/>
              <a:gd name="csY21" fmla="*/ 3330898 h 5416094"/>
              <a:gd name="csX22" fmla="*/ 10515600 w 10515600"/>
              <a:gd name="csY22" fmla="*/ 4062071 h 5416094"/>
              <a:gd name="csX23" fmla="*/ 10515600 w 10515600"/>
              <a:gd name="csY23" fmla="*/ 4684921 h 5416094"/>
              <a:gd name="csX24" fmla="*/ 10515600 w 10515600"/>
              <a:gd name="csY24" fmla="*/ 5416094 h 5416094"/>
              <a:gd name="csX25" fmla="*/ 9753219 w 10515600"/>
              <a:gd name="csY25" fmla="*/ 5416094 h 5416094"/>
              <a:gd name="csX26" fmla="*/ 9411462 w 10515600"/>
              <a:gd name="csY26" fmla="*/ 5416094 h 5416094"/>
              <a:gd name="csX27" fmla="*/ 8754237 w 10515600"/>
              <a:gd name="csY27" fmla="*/ 5416094 h 5416094"/>
              <a:gd name="csX28" fmla="*/ 8307324 w 10515600"/>
              <a:gd name="csY28" fmla="*/ 5416094 h 5416094"/>
              <a:gd name="csX29" fmla="*/ 7544943 w 10515600"/>
              <a:gd name="csY29" fmla="*/ 5416094 h 5416094"/>
              <a:gd name="csX30" fmla="*/ 7098030 w 10515600"/>
              <a:gd name="csY30" fmla="*/ 5416094 h 5416094"/>
              <a:gd name="csX31" fmla="*/ 6335649 w 10515600"/>
              <a:gd name="csY31" fmla="*/ 5416094 h 5416094"/>
              <a:gd name="csX32" fmla="*/ 5993892 w 10515600"/>
              <a:gd name="csY32" fmla="*/ 5416094 h 5416094"/>
              <a:gd name="csX33" fmla="*/ 5231511 w 10515600"/>
              <a:gd name="csY33" fmla="*/ 5416094 h 5416094"/>
              <a:gd name="csX34" fmla="*/ 4784598 w 10515600"/>
              <a:gd name="csY34" fmla="*/ 5416094 h 5416094"/>
              <a:gd name="csX35" fmla="*/ 4442841 w 10515600"/>
              <a:gd name="csY35" fmla="*/ 5416094 h 5416094"/>
              <a:gd name="csX36" fmla="*/ 3995928 w 10515600"/>
              <a:gd name="csY36" fmla="*/ 5416094 h 5416094"/>
              <a:gd name="csX37" fmla="*/ 3233547 w 10515600"/>
              <a:gd name="csY37" fmla="*/ 5416094 h 5416094"/>
              <a:gd name="csX38" fmla="*/ 2786634 w 10515600"/>
              <a:gd name="csY38" fmla="*/ 5416094 h 5416094"/>
              <a:gd name="csX39" fmla="*/ 2444877 w 10515600"/>
              <a:gd name="csY39" fmla="*/ 5416094 h 5416094"/>
              <a:gd name="csX40" fmla="*/ 1997964 w 10515600"/>
              <a:gd name="csY40" fmla="*/ 5416094 h 5416094"/>
              <a:gd name="csX41" fmla="*/ 1445895 w 10515600"/>
              <a:gd name="csY41" fmla="*/ 5416094 h 5416094"/>
              <a:gd name="csX42" fmla="*/ 788670 w 10515600"/>
              <a:gd name="csY42" fmla="*/ 5416094 h 5416094"/>
              <a:gd name="csX43" fmla="*/ 0 w 10515600"/>
              <a:gd name="csY43" fmla="*/ 5416094 h 5416094"/>
              <a:gd name="csX44" fmla="*/ 0 w 10515600"/>
              <a:gd name="csY44" fmla="*/ 4630760 h 5416094"/>
              <a:gd name="csX45" fmla="*/ 0 w 10515600"/>
              <a:gd name="csY45" fmla="*/ 3953749 h 5416094"/>
              <a:gd name="csX46" fmla="*/ 0 w 10515600"/>
              <a:gd name="csY46" fmla="*/ 3276737 h 5416094"/>
              <a:gd name="csX47" fmla="*/ 0 w 10515600"/>
              <a:gd name="csY47" fmla="*/ 2599725 h 5416094"/>
              <a:gd name="csX48" fmla="*/ 0 w 10515600"/>
              <a:gd name="csY48" fmla="*/ 1922713 h 5416094"/>
              <a:gd name="csX49" fmla="*/ 0 w 10515600"/>
              <a:gd name="csY49" fmla="*/ 1299863 h 5416094"/>
              <a:gd name="csX50" fmla="*/ 0 w 10515600"/>
              <a:gd name="csY50" fmla="*/ 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7690A783-0541-C410-EB88-312A2EE82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43CED-7519-FC2F-D3CF-501F6B6FE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36" y="987133"/>
            <a:ext cx="2791127" cy="803903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6E76BBFB-F46B-BAAF-FAAB-FF78003141AE}"/>
              </a:ext>
            </a:extLst>
          </p:cNvPr>
          <p:cNvGrpSpPr/>
          <p:nvPr/>
        </p:nvGrpSpPr>
        <p:grpSpPr>
          <a:xfrm>
            <a:off x="579120" y="4855971"/>
            <a:ext cx="6556466" cy="1558299"/>
            <a:chOff x="0" y="-2070155"/>
            <a:chExt cx="13112933" cy="311659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8027EB3-EB46-497E-E0B3-D5AA1D1BEAC8}"/>
                </a:ext>
              </a:extLst>
            </p:cNvPr>
            <p:cNvSpPr/>
            <p:nvPr/>
          </p:nvSpPr>
          <p:spPr>
            <a:xfrm>
              <a:off x="0" y="0"/>
              <a:ext cx="12466320" cy="1046440"/>
            </a:xfrm>
            <a:custGeom>
              <a:avLst/>
              <a:gdLst/>
              <a:ahLst/>
              <a:cxnLst/>
              <a:rect l="l" t="t" r="r" b="b"/>
              <a:pathLst>
                <a:path w="12466320" h="1046440">
                  <a:moveTo>
                    <a:pt x="0" y="0"/>
                  </a:moveTo>
                  <a:lnTo>
                    <a:pt x="12466320" y="0"/>
                  </a:lnTo>
                  <a:lnTo>
                    <a:pt x="12466320" y="1046440"/>
                  </a:lnTo>
                  <a:lnTo>
                    <a:pt x="0" y="10464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616F2894-AA3D-5F4B-850A-7740F91496EB}"/>
                </a:ext>
              </a:extLst>
            </p:cNvPr>
            <p:cNvSpPr txBox="1"/>
            <p:nvPr/>
          </p:nvSpPr>
          <p:spPr>
            <a:xfrm>
              <a:off x="8709799" y="-2070155"/>
              <a:ext cx="4403134" cy="113216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0" marR="0" lvl="0" indent="0" algn="l" defTabSz="60963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CL" sz="2800" b="1" dirty="0">
                  <a:solidFill>
                    <a:prstClr val="whit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9 JULIO</a:t>
              </a:r>
              <a:r>
                <a:rPr kumimoji="0" lang="es-C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(MS) Bold"/>
                  <a:ea typeface="Calibri (MS) Bold"/>
                  <a:cs typeface="Calibri (MS) Bold"/>
                  <a:sym typeface="Calibri (MS) Bold"/>
                </a:rPr>
                <a:t> 2026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544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8E53A-4919-EE94-5915-6D2A411B1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>
            <a:extLst>
              <a:ext uri="{FF2B5EF4-FFF2-40B4-BE49-F238E27FC236}">
                <a16:creationId xmlns:a16="http://schemas.microsoft.com/office/drawing/2014/main" id="{61874AF8-9F16-F315-412C-B21D2BCB0873}"/>
              </a:ext>
            </a:extLst>
          </p:cNvPr>
          <p:cNvSpPr/>
          <p:nvPr/>
        </p:nvSpPr>
        <p:spPr>
          <a:xfrm>
            <a:off x="9630556" y="77398"/>
            <a:ext cx="2323652" cy="1247887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 dirty="0"/>
          </a:p>
        </p:txBody>
      </p:sp>
      <p:sp>
        <p:nvSpPr>
          <p:cNvPr id="4" name="TextBox 33">
            <a:extLst>
              <a:ext uri="{FF2B5EF4-FFF2-40B4-BE49-F238E27FC236}">
                <a16:creationId xmlns:a16="http://schemas.microsoft.com/office/drawing/2014/main" id="{40F3F216-F29E-3663-14B6-7F0CD4AA374F}"/>
              </a:ext>
            </a:extLst>
          </p:cNvPr>
          <p:cNvSpPr txBox="1"/>
          <p:nvPr/>
        </p:nvSpPr>
        <p:spPr>
          <a:xfrm>
            <a:off x="288176" y="210026"/>
            <a:ext cx="115990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s-CL" sz="3600" b="1" dirty="0">
                <a:solidFill>
                  <a:srgbClr val="191919"/>
                </a:solidFill>
                <a:latin typeface="Corporative Bold"/>
              </a:rPr>
              <a:t>MESA CCS: CIRCULARIDAD TEXTIL CHILE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79D8168-821F-65C8-3272-15FF44791DAE}"/>
              </a:ext>
            </a:extLst>
          </p:cNvPr>
          <p:cNvSpPr/>
          <p:nvPr/>
        </p:nvSpPr>
        <p:spPr>
          <a:xfrm flipV="1">
            <a:off x="0" y="4224990"/>
            <a:ext cx="12192000" cy="66986"/>
          </a:xfrm>
          <a:prstGeom prst="rect">
            <a:avLst/>
          </a:prstGeom>
          <a:solidFill>
            <a:srgbClr val="003CA6"/>
          </a:solidFill>
        </p:spPr>
        <p:txBody>
          <a:bodyPr/>
          <a:lstStyle/>
          <a:p>
            <a:endParaRPr lang="es-CL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9BAA78-962D-1154-8516-2041469A5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4" y="5315332"/>
            <a:ext cx="1360235" cy="2646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453FB3-3A30-4C75-18C1-E7659E914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03" y="5796522"/>
            <a:ext cx="1314633" cy="228632"/>
          </a:xfrm>
          <a:prstGeom prst="rect">
            <a:avLst/>
          </a:prstGeom>
        </p:spPr>
      </p:pic>
      <p:sp>
        <p:nvSpPr>
          <p:cNvPr id="19" name="Freeform 43">
            <a:extLst>
              <a:ext uri="{FF2B5EF4-FFF2-40B4-BE49-F238E27FC236}">
                <a16:creationId xmlns:a16="http://schemas.microsoft.com/office/drawing/2014/main" id="{FE8A6F50-038D-23A7-675A-7E8011D45ABF}"/>
              </a:ext>
            </a:extLst>
          </p:cNvPr>
          <p:cNvSpPr>
            <a:spLocks/>
          </p:cNvSpPr>
          <p:nvPr/>
        </p:nvSpPr>
        <p:spPr bwMode="auto">
          <a:xfrm>
            <a:off x="5192642" y="5993138"/>
            <a:ext cx="964612" cy="597435"/>
          </a:xfrm>
          <a:custGeom>
            <a:avLst/>
            <a:gdLst>
              <a:gd name="T0" fmla="*/ 0 w 1195008"/>
              <a:gd name="T1" fmla="*/ 0 h 743028"/>
              <a:gd name="T2" fmla="*/ 1195388 w 1195008"/>
              <a:gd name="T3" fmla="*/ 0 h 743028"/>
              <a:gd name="T4" fmla="*/ 1195388 w 1195008"/>
              <a:gd name="T5" fmla="*/ 742950 h 743028"/>
              <a:gd name="T6" fmla="*/ 0 w 1195008"/>
              <a:gd name="T7" fmla="*/ 742950 h 743028"/>
              <a:gd name="T8" fmla="*/ 0 w 1195008"/>
              <a:gd name="T9" fmla="*/ 0 h 7430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95008" h="743028">
                <a:moveTo>
                  <a:pt x="0" y="0"/>
                </a:moveTo>
                <a:lnTo>
                  <a:pt x="1195008" y="0"/>
                </a:lnTo>
                <a:lnTo>
                  <a:pt x="1195008" y="743028"/>
                </a:lnTo>
                <a:lnTo>
                  <a:pt x="0" y="7430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87BBB9-3A30-4560-87B8-C5780AC64EDF}"/>
              </a:ext>
            </a:extLst>
          </p:cNvPr>
          <p:cNvSpPr txBox="1"/>
          <p:nvPr/>
        </p:nvSpPr>
        <p:spPr>
          <a:xfrm>
            <a:off x="3472518" y="1618053"/>
            <a:ext cx="8251840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185CB1"/>
                </a:solidFill>
              </a:rPr>
              <a:t>Objetivo General</a:t>
            </a:r>
            <a:endParaRPr lang="es-ES" sz="2000" dirty="0">
              <a:solidFill>
                <a:srgbClr val="185CB1"/>
              </a:solidFill>
            </a:endParaRPr>
          </a:p>
          <a:p>
            <a:pPr defTabSz="609630">
              <a:defRPr/>
            </a:pPr>
            <a:r>
              <a:rPr lang="es-ES" sz="2000" dirty="0"/>
              <a:t>Trabajo con productores textiles para facilitar implementación de la Ley REP.</a:t>
            </a:r>
          </a:p>
          <a:p>
            <a:r>
              <a:rPr lang="es-ES" sz="2000" dirty="0">
                <a:solidFill>
                  <a:srgbClr val="3AAE2A"/>
                </a:solidFill>
              </a:rPr>
              <a:t> </a:t>
            </a:r>
          </a:p>
          <a:p>
            <a:r>
              <a:rPr lang="es-ES" sz="2000" b="1" dirty="0">
                <a:solidFill>
                  <a:srgbClr val="3AAE2A"/>
                </a:solidFill>
              </a:rPr>
              <a:t>Objetivos Específicos</a:t>
            </a:r>
            <a:endParaRPr lang="es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Mejorar línea base para la toma de decisiones.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Aportar a construcción de política.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Facilitar implementación de políticas públicas.</a:t>
            </a:r>
            <a:endParaRPr lang="es-ES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578B8B-E8C1-6543-DEC5-74DE2ED45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93" y="6135361"/>
            <a:ext cx="1671825" cy="6791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76DD95-253A-E232-CE56-6D6BA4FCC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9581" y="4728716"/>
            <a:ext cx="1005725" cy="353527"/>
          </a:xfrm>
          <a:prstGeom prst="rect">
            <a:avLst/>
          </a:prstGeom>
        </p:spPr>
      </p:pic>
      <p:sp>
        <p:nvSpPr>
          <p:cNvPr id="23" name="Freeform 30">
            <a:extLst>
              <a:ext uri="{FF2B5EF4-FFF2-40B4-BE49-F238E27FC236}">
                <a16:creationId xmlns:a16="http://schemas.microsoft.com/office/drawing/2014/main" id="{DB07001B-756F-183E-64E7-4856B13AF75F}"/>
              </a:ext>
            </a:extLst>
          </p:cNvPr>
          <p:cNvSpPr/>
          <p:nvPr/>
        </p:nvSpPr>
        <p:spPr>
          <a:xfrm>
            <a:off x="2028633" y="5378859"/>
            <a:ext cx="1214442" cy="189054"/>
          </a:xfrm>
          <a:custGeom>
            <a:avLst/>
            <a:gdLst/>
            <a:ahLst/>
            <a:cxnLst/>
            <a:rect l="l" t="t" r="r" b="b"/>
            <a:pathLst>
              <a:path w="1214442" h="188239">
                <a:moveTo>
                  <a:pt x="0" y="0"/>
                </a:moveTo>
                <a:lnTo>
                  <a:pt x="1214443" y="0"/>
                </a:lnTo>
                <a:lnTo>
                  <a:pt x="1214443" y="188238"/>
                </a:lnTo>
                <a:lnTo>
                  <a:pt x="0" y="1882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3EF1383-A6E3-EB07-C133-2A59B869A101}"/>
              </a:ext>
            </a:extLst>
          </p:cNvPr>
          <p:cNvSpPr/>
          <p:nvPr/>
        </p:nvSpPr>
        <p:spPr>
          <a:xfrm>
            <a:off x="1857631" y="5949723"/>
            <a:ext cx="1027675" cy="541974"/>
          </a:xfrm>
          <a:custGeom>
            <a:avLst/>
            <a:gdLst/>
            <a:ahLst/>
            <a:cxnLst/>
            <a:rect l="l" t="t" r="r" b="b"/>
            <a:pathLst>
              <a:path w="1027675" h="539529">
                <a:moveTo>
                  <a:pt x="0" y="0"/>
                </a:moveTo>
                <a:lnTo>
                  <a:pt x="1027675" y="0"/>
                </a:lnTo>
                <a:lnTo>
                  <a:pt x="1027675" y="539529"/>
                </a:lnTo>
                <a:lnTo>
                  <a:pt x="0" y="5395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A8EBA0-4DC4-DD91-9FBC-801D271A00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3900" y="6003024"/>
            <a:ext cx="577124" cy="5771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C34B7-C94D-F5F0-1F30-A11F05A412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9864" y="4829308"/>
            <a:ext cx="1980532" cy="213897"/>
          </a:xfrm>
          <a:prstGeom prst="rect">
            <a:avLst/>
          </a:prstGeom>
        </p:spPr>
      </p:pic>
      <p:sp>
        <p:nvSpPr>
          <p:cNvPr id="27" name="Freeform 40">
            <a:extLst>
              <a:ext uri="{FF2B5EF4-FFF2-40B4-BE49-F238E27FC236}">
                <a16:creationId xmlns:a16="http://schemas.microsoft.com/office/drawing/2014/main" id="{615CC470-8677-F69F-F71A-16AF02980D6F}"/>
              </a:ext>
            </a:extLst>
          </p:cNvPr>
          <p:cNvSpPr/>
          <p:nvPr/>
        </p:nvSpPr>
        <p:spPr>
          <a:xfrm>
            <a:off x="3539755" y="5245823"/>
            <a:ext cx="1219840" cy="689419"/>
          </a:xfrm>
          <a:custGeom>
            <a:avLst/>
            <a:gdLst/>
            <a:ahLst/>
            <a:cxnLst/>
            <a:rect l="l" t="t" r="r" b="b"/>
            <a:pathLst>
              <a:path w="1219840" h="686160">
                <a:moveTo>
                  <a:pt x="0" y="0"/>
                </a:moveTo>
                <a:lnTo>
                  <a:pt x="1219840" y="0"/>
                </a:lnTo>
                <a:lnTo>
                  <a:pt x="1219840" y="686161"/>
                </a:lnTo>
                <a:lnTo>
                  <a:pt x="0" y="6861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16B3372-DD1E-C078-09A0-863FCC34ADA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439" t="34527" r="10058" b="35195"/>
          <a:stretch>
            <a:fillRect/>
          </a:stretch>
        </p:blipFill>
        <p:spPr>
          <a:xfrm>
            <a:off x="8173441" y="5218779"/>
            <a:ext cx="723754" cy="275638"/>
          </a:xfrm>
          <a:prstGeom prst="rect">
            <a:avLst/>
          </a:prstGeom>
        </p:spPr>
      </p:pic>
      <p:sp>
        <p:nvSpPr>
          <p:cNvPr id="31" name="Freeform 84">
            <a:extLst>
              <a:ext uri="{FF2B5EF4-FFF2-40B4-BE49-F238E27FC236}">
                <a16:creationId xmlns:a16="http://schemas.microsoft.com/office/drawing/2014/main" id="{19DB4318-E3BC-2F71-21E7-FAF7A3752448}"/>
              </a:ext>
            </a:extLst>
          </p:cNvPr>
          <p:cNvSpPr/>
          <p:nvPr/>
        </p:nvSpPr>
        <p:spPr>
          <a:xfrm>
            <a:off x="6452818" y="4729777"/>
            <a:ext cx="1115280" cy="474978"/>
          </a:xfrm>
          <a:custGeom>
            <a:avLst/>
            <a:gdLst/>
            <a:ahLst/>
            <a:cxnLst/>
            <a:rect l="l" t="t" r="r" b="b"/>
            <a:pathLst>
              <a:path w="917259" h="515958">
                <a:moveTo>
                  <a:pt x="0" y="0"/>
                </a:moveTo>
                <a:lnTo>
                  <a:pt x="917259" y="0"/>
                </a:lnTo>
                <a:lnTo>
                  <a:pt x="917259" y="515958"/>
                </a:lnTo>
                <a:lnTo>
                  <a:pt x="0" y="51595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30871" b="-24921"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E21C67-E2D3-D8CB-91EA-4175153702A2}"/>
              </a:ext>
            </a:extLst>
          </p:cNvPr>
          <p:cNvGrpSpPr/>
          <p:nvPr/>
        </p:nvGrpSpPr>
        <p:grpSpPr>
          <a:xfrm>
            <a:off x="10922588" y="5447650"/>
            <a:ext cx="984580" cy="599007"/>
            <a:chOff x="1506070" y="2850215"/>
            <a:chExt cx="1312774" cy="795415"/>
          </a:xfrm>
        </p:grpSpPr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BB6C9C7B-7ABB-3C07-9AEB-7CAE9BC78B93}"/>
                </a:ext>
              </a:extLst>
            </p:cNvPr>
            <p:cNvSpPr/>
            <p:nvPr/>
          </p:nvSpPr>
          <p:spPr>
            <a:xfrm>
              <a:off x="1506070" y="3384757"/>
              <a:ext cx="1312774" cy="260873"/>
            </a:xfrm>
            <a:custGeom>
              <a:avLst/>
              <a:gdLst/>
              <a:ahLst/>
              <a:cxnLst/>
              <a:rect l="l" t="t" r="r" b="b"/>
              <a:pathLst>
                <a:path w="1312774" h="260873">
                  <a:moveTo>
                    <a:pt x="0" y="0"/>
                  </a:moveTo>
                  <a:lnTo>
                    <a:pt x="1312774" y="0"/>
                  </a:lnTo>
                  <a:lnTo>
                    <a:pt x="1312774" y="260873"/>
                  </a:lnTo>
                  <a:lnTo>
                    <a:pt x="0" y="2608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28205"/>
              </a:stretch>
            </a:blipFill>
          </p:spPr>
          <p:txBody>
            <a:bodyPr wrap="square"/>
            <a:lstStyle>
              <a:defPPr>
                <a:defRPr lang="en-US"/>
              </a:defPPr>
              <a:lvl1pPr marL="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00348813-35A9-BFA3-2FD8-16BBFEAD707B}"/>
                </a:ext>
              </a:extLst>
            </p:cNvPr>
            <p:cNvSpPr/>
            <p:nvPr/>
          </p:nvSpPr>
          <p:spPr>
            <a:xfrm>
              <a:off x="1810360" y="2850215"/>
              <a:ext cx="704194" cy="504839"/>
            </a:xfrm>
            <a:custGeom>
              <a:avLst/>
              <a:gdLst/>
              <a:ahLst/>
              <a:cxnLst/>
              <a:rect l="l" t="t" r="r" b="b"/>
              <a:pathLst>
                <a:path w="704194" h="504839">
                  <a:moveTo>
                    <a:pt x="0" y="0"/>
                  </a:moveTo>
                  <a:lnTo>
                    <a:pt x="704194" y="0"/>
                  </a:lnTo>
                  <a:lnTo>
                    <a:pt x="704194" y="504839"/>
                  </a:lnTo>
                  <a:lnTo>
                    <a:pt x="0" y="50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362517"/>
              </a:stretch>
            </a:blipFill>
          </p:spPr>
          <p:txBody>
            <a:bodyPr wrap="square"/>
            <a:lstStyle>
              <a:defPPr>
                <a:defRPr lang="en-US"/>
              </a:defPPr>
              <a:lvl1pPr marL="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3" name="Freeform 60">
            <a:extLst>
              <a:ext uri="{FF2B5EF4-FFF2-40B4-BE49-F238E27FC236}">
                <a16:creationId xmlns:a16="http://schemas.microsoft.com/office/drawing/2014/main" id="{B651A706-C209-F304-BD45-A103E857D22C}"/>
              </a:ext>
            </a:extLst>
          </p:cNvPr>
          <p:cNvSpPr/>
          <p:nvPr/>
        </p:nvSpPr>
        <p:spPr>
          <a:xfrm>
            <a:off x="9740931" y="5806590"/>
            <a:ext cx="907206" cy="286265"/>
          </a:xfrm>
          <a:custGeom>
            <a:avLst/>
            <a:gdLst/>
            <a:ahLst/>
            <a:cxnLst/>
            <a:rect l="l" t="t" r="r" b="b"/>
            <a:pathLst>
              <a:path w="907206" h="284636">
                <a:moveTo>
                  <a:pt x="0" y="0"/>
                </a:moveTo>
                <a:lnTo>
                  <a:pt x="907206" y="0"/>
                </a:lnTo>
                <a:lnTo>
                  <a:pt x="907206" y="284636"/>
                </a:lnTo>
                <a:lnTo>
                  <a:pt x="0" y="28463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4" name="Freeform 115">
            <a:extLst>
              <a:ext uri="{FF2B5EF4-FFF2-40B4-BE49-F238E27FC236}">
                <a16:creationId xmlns:a16="http://schemas.microsoft.com/office/drawing/2014/main" id="{CF3C35B0-A509-F2D0-945E-DC2117DF0340}"/>
              </a:ext>
            </a:extLst>
          </p:cNvPr>
          <p:cNvSpPr/>
          <p:nvPr/>
        </p:nvSpPr>
        <p:spPr>
          <a:xfrm>
            <a:off x="8535318" y="6291585"/>
            <a:ext cx="1267998" cy="339850"/>
          </a:xfrm>
          <a:custGeom>
            <a:avLst/>
            <a:gdLst/>
            <a:ahLst/>
            <a:cxnLst/>
            <a:rect l="l" t="t" r="r" b="b"/>
            <a:pathLst>
              <a:path w="1205512" h="290830">
                <a:moveTo>
                  <a:pt x="0" y="0"/>
                </a:moveTo>
                <a:lnTo>
                  <a:pt x="1205512" y="0"/>
                </a:lnTo>
                <a:lnTo>
                  <a:pt x="1205512" y="290829"/>
                </a:lnTo>
                <a:lnTo>
                  <a:pt x="0" y="29082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Freeform 114">
            <a:extLst>
              <a:ext uri="{FF2B5EF4-FFF2-40B4-BE49-F238E27FC236}">
                <a16:creationId xmlns:a16="http://schemas.microsoft.com/office/drawing/2014/main" id="{BF7ED0AA-0A80-F289-555B-146695EE91BC}"/>
              </a:ext>
            </a:extLst>
          </p:cNvPr>
          <p:cNvSpPr/>
          <p:nvPr/>
        </p:nvSpPr>
        <p:spPr>
          <a:xfrm>
            <a:off x="4000744" y="6055439"/>
            <a:ext cx="933304" cy="472293"/>
          </a:xfrm>
          <a:custGeom>
            <a:avLst/>
            <a:gdLst/>
            <a:ahLst/>
            <a:cxnLst/>
            <a:rect l="l" t="t" r="r" b="b"/>
            <a:pathLst>
              <a:path w="918935" h="414669">
                <a:moveTo>
                  <a:pt x="0" y="0"/>
                </a:moveTo>
                <a:lnTo>
                  <a:pt x="918935" y="0"/>
                </a:lnTo>
                <a:lnTo>
                  <a:pt x="918935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6" name="Freeform 34">
            <a:extLst>
              <a:ext uri="{FF2B5EF4-FFF2-40B4-BE49-F238E27FC236}">
                <a16:creationId xmlns:a16="http://schemas.microsoft.com/office/drawing/2014/main" id="{7249E33C-6F56-6D19-A633-24DF97752524}"/>
              </a:ext>
            </a:extLst>
          </p:cNvPr>
          <p:cNvSpPr/>
          <p:nvPr/>
        </p:nvSpPr>
        <p:spPr>
          <a:xfrm>
            <a:off x="10538581" y="4688015"/>
            <a:ext cx="1224448" cy="514332"/>
          </a:xfrm>
          <a:custGeom>
            <a:avLst/>
            <a:gdLst/>
            <a:ahLst/>
            <a:cxnLst/>
            <a:rect l="l" t="t" r="r" b="b"/>
            <a:pathLst>
              <a:path w="1092672" h="726627">
                <a:moveTo>
                  <a:pt x="0" y="0"/>
                </a:moveTo>
                <a:lnTo>
                  <a:pt x="1092672" y="0"/>
                </a:lnTo>
                <a:lnTo>
                  <a:pt x="1092672" y="726627"/>
                </a:lnTo>
                <a:lnTo>
                  <a:pt x="0" y="72662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t="-26590" b="-21922"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id="{1CA43921-6D2F-79D7-EC1A-2F255F4CC08F}"/>
              </a:ext>
            </a:extLst>
          </p:cNvPr>
          <p:cNvSpPr/>
          <p:nvPr/>
        </p:nvSpPr>
        <p:spPr>
          <a:xfrm>
            <a:off x="10410951" y="6319476"/>
            <a:ext cx="1267999" cy="426410"/>
          </a:xfrm>
          <a:custGeom>
            <a:avLst/>
            <a:gdLst/>
            <a:ahLst/>
            <a:cxnLst/>
            <a:rect l="l" t="t" r="r" b="b"/>
            <a:pathLst>
              <a:path w="1267999" h="424780">
                <a:moveTo>
                  <a:pt x="0" y="0"/>
                </a:moveTo>
                <a:lnTo>
                  <a:pt x="1267999" y="0"/>
                </a:lnTo>
                <a:lnTo>
                  <a:pt x="1267999" y="424780"/>
                </a:lnTo>
                <a:lnTo>
                  <a:pt x="0" y="4247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8" name="Freeform 36">
            <a:extLst>
              <a:ext uri="{FF2B5EF4-FFF2-40B4-BE49-F238E27FC236}">
                <a16:creationId xmlns:a16="http://schemas.microsoft.com/office/drawing/2014/main" id="{5EEC7F67-CAED-100A-60C8-C2C0E665899B}"/>
              </a:ext>
            </a:extLst>
          </p:cNvPr>
          <p:cNvSpPr/>
          <p:nvPr/>
        </p:nvSpPr>
        <p:spPr>
          <a:xfrm>
            <a:off x="4866319" y="5266175"/>
            <a:ext cx="1258835" cy="401381"/>
          </a:xfrm>
          <a:custGeom>
            <a:avLst/>
            <a:gdLst/>
            <a:ahLst/>
            <a:cxnLst/>
            <a:rect l="l" t="t" r="r" b="b"/>
            <a:pathLst>
              <a:path w="1258835" h="398935">
                <a:moveTo>
                  <a:pt x="0" y="0"/>
                </a:moveTo>
                <a:lnTo>
                  <a:pt x="1258836" y="0"/>
                </a:lnTo>
                <a:lnTo>
                  <a:pt x="1258836" y="398935"/>
                </a:lnTo>
                <a:lnTo>
                  <a:pt x="0" y="39893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104566" b="-110982"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9" name="Picture 38" descr="Dib Chile">
            <a:extLst>
              <a:ext uri="{FF2B5EF4-FFF2-40B4-BE49-F238E27FC236}">
                <a16:creationId xmlns:a16="http://schemas.microsoft.com/office/drawing/2014/main" id="{57C8FC72-3884-83A2-1F92-113F8695F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27" y="4688015"/>
            <a:ext cx="871412" cy="55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25B17F-7E30-D9A6-D2AD-DB8518D0B8E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894002" y="5751242"/>
            <a:ext cx="1496958" cy="3398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73C3F2A-B255-D290-A001-FA8E68D69CC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8282" y="4691526"/>
            <a:ext cx="1115280" cy="3914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738B895-04EA-905B-DB86-92ABB12EF9DD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8425" t="37040" r="5952" b="35650"/>
          <a:stretch>
            <a:fillRect/>
          </a:stretch>
        </p:blipFill>
        <p:spPr>
          <a:xfrm>
            <a:off x="6339603" y="5395014"/>
            <a:ext cx="1258835" cy="4015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0C66ED-DAF8-2116-FF3F-91A6458FE1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52818" y="6089290"/>
            <a:ext cx="1682158" cy="501283"/>
          </a:xfrm>
          <a:prstGeom prst="rect">
            <a:avLst/>
          </a:prstGeom>
        </p:spPr>
      </p:pic>
      <p:pic>
        <p:nvPicPr>
          <p:cNvPr id="47" name="Picture 46" descr="MundoTransfer TV - YouTube">
            <a:extLst>
              <a:ext uri="{FF2B5EF4-FFF2-40B4-BE49-F238E27FC236}">
                <a16:creationId xmlns:a16="http://schemas.microsoft.com/office/drawing/2014/main" id="{C1B2D220-7679-6BEA-9F66-54984D391CB1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0227" t="38998" r="6407" b="34605"/>
          <a:stretch>
            <a:fillRect/>
          </a:stretch>
        </p:blipFill>
        <p:spPr>
          <a:xfrm>
            <a:off x="7850593" y="4707880"/>
            <a:ext cx="1223747" cy="387482"/>
          </a:xfrm>
          <a:prstGeom prst="rect">
            <a:avLst/>
          </a:prstGeom>
        </p:spPr>
      </p:pic>
      <p:pic>
        <p:nvPicPr>
          <p:cNvPr id="48" name="Picture 47" descr="A black letter with a white background&#10;&#10;Description automatically generated">
            <a:extLst>
              <a:ext uri="{FF2B5EF4-FFF2-40B4-BE49-F238E27FC236}">
                <a16:creationId xmlns:a16="http://schemas.microsoft.com/office/drawing/2014/main" id="{322B6A6C-9794-7488-A31D-87FDF77993A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960" y="5349740"/>
            <a:ext cx="965200" cy="23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reeform 92">
            <a:extLst>
              <a:ext uri="{FF2B5EF4-FFF2-40B4-BE49-F238E27FC236}">
                <a16:creationId xmlns:a16="http://schemas.microsoft.com/office/drawing/2014/main" id="{DAE8387C-FC3C-C708-F079-4F730E70F737}"/>
              </a:ext>
            </a:extLst>
          </p:cNvPr>
          <p:cNvSpPr/>
          <p:nvPr/>
        </p:nvSpPr>
        <p:spPr>
          <a:xfrm>
            <a:off x="9260072" y="4728716"/>
            <a:ext cx="927493" cy="346016"/>
          </a:xfrm>
          <a:custGeom>
            <a:avLst/>
            <a:gdLst/>
            <a:ahLst/>
            <a:cxnLst/>
            <a:rect l="l" t="t" r="r" b="b"/>
            <a:pathLst>
              <a:path w="927493" h="344386">
                <a:moveTo>
                  <a:pt x="0" y="0"/>
                </a:moveTo>
                <a:lnTo>
                  <a:pt x="927493" y="0"/>
                </a:lnTo>
                <a:lnTo>
                  <a:pt x="927493" y="344386"/>
                </a:lnTo>
                <a:lnTo>
                  <a:pt x="0" y="344386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 wrap="square"/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0EED92D-A412-8CCE-9E22-6909868AFE6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4" y="1470424"/>
            <a:ext cx="2871868" cy="245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1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3" grpId="0" animBg="1"/>
      <p:bldP spid="24" grpId="0" animBg="1"/>
      <p:bldP spid="27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1C859-0F48-3453-E673-AB8FAEAF4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6B3A6A1F-1D6C-6F20-4BE9-E8AFFD489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Economía Circular Textil: Residuos locales, nuestros materiales">
            <a:extLst>
              <a:ext uri="{FF2B5EF4-FFF2-40B4-BE49-F238E27FC236}">
                <a16:creationId xmlns:a16="http://schemas.microsoft.com/office/drawing/2014/main" id="{7C312699-8F37-10B1-A25A-FC934EA8C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>
            <a:fillRect/>
          </a:stretch>
        </p:blipFill>
        <p:spPr bwMode="auto">
          <a:xfrm>
            <a:off x="14" y="7"/>
            <a:ext cx="12188937" cy="685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8981FE1-8EBE-46B1-FD44-290596AE2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75" y="2179887"/>
            <a:ext cx="9144000" cy="3063240"/>
          </a:xfrm>
        </p:spPr>
        <p:txBody>
          <a:bodyPr>
            <a:normAutofit/>
          </a:bodyPr>
          <a:lstStyle/>
          <a:p>
            <a:r>
              <a:rPr lang="es-CL" sz="5400" dirty="0">
                <a:solidFill>
                  <a:schemeClr val="bg1"/>
                </a:solidFill>
              </a:rPr>
              <a:t>Tendencias Circularidad Textil</a:t>
            </a:r>
          </a:p>
        </p:txBody>
      </p:sp>
      <p:sp>
        <p:nvSpPr>
          <p:cNvPr id="1033" name="sketchy box">
            <a:extLst>
              <a:ext uri="{FF2B5EF4-FFF2-40B4-BE49-F238E27FC236}">
                <a16:creationId xmlns:a16="http://schemas.microsoft.com/office/drawing/2014/main" id="{FC03B271-CAD0-71AC-CA41-40DE0633E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sX0" fmla="*/ 0 w 10515600"/>
              <a:gd name="csY0" fmla="*/ 0 h 5416094"/>
              <a:gd name="csX1" fmla="*/ 552069 w 10515600"/>
              <a:gd name="csY1" fmla="*/ 0 h 5416094"/>
              <a:gd name="csX2" fmla="*/ 893826 w 10515600"/>
              <a:gd name="csY2" fmla="*/ 0 h 5416094"/>
              <a:gd name="csX3" fmla="*/ 1761363 w 10515600"/>
              <a:gd name="csY3" fmla="*/ 0 h 5416094"/>
              <a:gd name="csX4" fmla="*/ 2313432 w 10515600"/>
              <a:gd name="csY4" fmla="*/ 0 h 5416094"/>
              <a:gd name="csX5" fmla="*/ 2865501 w 10515600"/>
              <a:gd name="csY5" fmla="*/ 0 h 5416094"/>
              <a:gd name="csX6" fmla="*/ 3733038 w 10515600"/>
              <a:gd name="csY6" fmla="*/ 0 h 5416094"/>
              <a:gd name="csX7" fmla="*/ 4179951 w 10515600"/>
              <a:gd name="csY7" fmla="*/ 0 h 5416094"/>
              <a:gd name="csX8" fmla="*/ 5047488 w 10515600"/>
              <a:gd name="csY8" fmla="*/ 0 h 5416094"/>
              <a:gd name="csX9" fmla="*/ 5915025 w 10515600"/>
              <a:gd name="csY9" fmla="*/ 0 h 5416094"/>
              <a:gd name="csX10" fmla="*/ 6572250 w 10515600"/>
              <a:gd name="csY10" fmla="*/ 0 h 5416094"/>
              <a:gd name="csX11" fmla="*/ 7439787 w 10515600"/>
              <a:gd name="csY11" fmla="*/ 0 h 5416094"/>
              <a:gd name="csX12" fmla="*/ 7991856 w 10515600"/>
              <a:gd name="csY12" fmla="*/ 0 h 5416094"/>
              <a:gd name="csX13" fmla="*/ 8543925 w 10515600"/>
              <a:gd name="csY13" fmla="*/ 0 h 5416094"/>
              <a:gd name="csX14" fmla="*/ 9306306 w 10515600"/>
              <a:gd name="csY14" fmla="*/ 0 h 5416094"/>
              <a:gd name="csX15" fmla="*/ 9858375 w 10515600"/>
              <a:gd name="csY15" fmla="*/ 0 h 5416094"/>
              <a:gd name="csX16" fmla="*/ 10515600 w 10515600"/>
              <a:gd name="csY16" fmla="*/ 0 h 5416094"/>
              <a:gd name="csX17" fmla="*/ 10515600 w 10515600"/>
              <a:gd name="csY17" fmla="*/ 785334 h 5416094"/>
              <a:gd name="csX18" fmla="*/ 10515600 w 10515600"/>
              <a:gd name="csY18" fmla="*/ 1516506 h 5416094"/>
              <a:gd name="csX19" fmla="*/ 10515600 w 10515600"/>
              <a:gd name="csY19" fmla="*/ 2247679 h 5416094"/>
              <a:gd name="csX20" fmla="*/ 10515600 w 10515600"/>
              <a:gd name="csY20" fmla="*/ 2762208 h 5416094"/>
              <a:gd name="csX21" fmla="*/ 10515600 w 10515600"/>
              <a:gd name="csY21" fmla="*/ 3330898 h 5416094"/>
              <a:gd name="csX22" fmla="*/ 10515600 w 10515600"/>
              <a:gd name="csY22" fmla="*/ 4062071 h 5416094"/>
              <a:gd name="csX23" fmla="*/ 10515600 w 10515600"/>
              <a:gd name="csY23" fmla="*/ 4684921 h 5416094"/>
              <a:gd name="csX24" fmla="*/ 10515600 w 10515600"/>
              <a:gd name="csY24" fmla="*/ 5416094 h 5416094"/>
              <a:gd name="csX25" fmla="*/ 9753219 w 10515600"/>
              <a:gd name="csY25" fmla="*/ 5416094 h 5416094"/>
              <a:gd name="csX26" fmla="*/ 9411462 w 10515600"/>
              <a:gd name="csY26" fmla="*/ 5416094 h 5416094"/>
              <a:gd name="csX27" fmla="*/ 8754237 w 10515600"/>
              <a:gd name="csY27" fmla="*/ 5416094 h 5416094"/>
              <a:gd name="csX28" fmla="*/ 8307324 w 10515600"/>
              <a:gd name="csY28" fmla="*/ 5416094 h 5416094"/>
              <a:gd name="csX29" fmla="*/ 7544943 w 10515600"/>
              <a:gd name="csY29" fmla="*/ 5416094 h 5416094"/>
              <a:gd name="csX30" fmla="*/ 7098030 w 10515600"/>
              <a:gd name="csY30" fmla="*/ 5416094 h 5416094"/>
              <a:gd name="csX31" fmla="*/ 6335649 w 10515600"/>
              <a:gd name="csY31" fmla="*/ 5416094 h 5416094"/>
              <a:gd name="csX32" fmla="*/ 5993892 w 10515600"/>
              <a:gd name="csY32" fmla="*/ 5416094 h 5416094"/>
              <a:gd name="csX33" fmla="*/ 5231511 w 10515600"/>
              <a:gd name="csY33" fmla="*/ 5416094 h 5416094"/>
              <a:gd name="csX34" fmla="*/ 4784598 w 10515600"/>
              <a:gd name="csY34" fmla="*/ 5416094 h 5416094"/>
              <a:gd name="csX35" fmla="*/ 4442841 w 10515600"/>
              <a:gd name="csY35" fmla="*/ 5416094 h 5416094"/>
              <a:gd name="csX36" fmla="*/ 3995928 w 10515600"/>
              <a:gd name="csY36" fmla="*/ 5416094 h 5416094"/>
              <a:gd name="csX37" fmla="*/ 3233547 w 10515600"/>
              <a:gd name="csY37" fmla="*/ 5416094 h 5416094"/>
              <a:gd name="csX38" fmla="*/ 2786634 w 10515600"/>
              <a:gd name="csY38" fmla="*/ 5416094 h 5416094"/>
              <a:gd name="csX39" fmla="*/ 2444877 w 10515600"/>
              <a:gd name="csY39" fmla="*/ 5416094 h 5416094"/>
              <a:gd name="csX40" fmla="*/ 1997964 w 10515600"/>
              <a:gd name="csY40" fmla="*/ 5416094 h 5416094"/>
              <a:gd name="csX41" fmla="*/ 1445895 w 10515600"/>
              <a:gd name="csY41" fmla="*/ 5416094 h 5416094"/>
              <a:gd name="csX42" fmla="*/ 788670 w 10515600"/>
              <a:gd name="csY42" fmla="*/ 5416094 h 5416094"/>
              <a:gd name="csX43" fmla="*/ 0 w 10515600"/>
              <a:gd name="csY43" fmla="*/ 5416094 h 5416094"/>
              <a:gd name="csX44" fmla="*/ 0 w 10515600"/>
              <a:gd name="csY44" fmla="*/ 4630760 h 5416094"/>
              <a:gd name="csX45" fmla="*/ 0 w 10515600"/>
              <a:gd name="csY45" fmla="*/ 3953749 h 5416094"/>
              <a:gd name="csX46" fmla="*/ 0 w 10515600"/>
              <a:gd name="csY46" fmla="*/ 3276737 h 5416094"/>
              <a:gd name="csX47" fmla="*/ 0 w 10515600"/>
              <a:gd name="csY47" fmla="*/ 2599725 h 5416094"/>
              <a:gd name="csX48" fmla="*/ 0 w 10515600"/>
              <a:gd name="csY48" fmla="*/ 1922713 h 5416094"/>
              <a:gd name="csX49" fmla="*/ 0 w 10515600"/>
              <a:gd name="csY49" fmla="*/ 1299863 h 5416094"/>
              <a:gd name="csX50" fmla="*/ 0 w 10515600"/>
              <a:gd name="csY50" fmla="*/ 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5" name="sketchy line">
            <a:extLst>
              <a:ext uri="{FF2B5EF4-FFF2-40B4-BE49-F238E27FC236}">
                <a16:creationId xmlns:a16="http://schemas.microsoft.com/office/drawing/2014/main" id="{097A3CD8-D4E6-FB73-C67A-B34FAD9DF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A0C6E-2392-22C6-FFF1-D9D7274B1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4" y="1170627"/>
            <a:ext cx="3927008" cy="113106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C2AF598-58FF-E32A-B80A-94B1B4AFA7FF}"/>
              </a:ext>
            </a:extLst>
          </p:cNvPr>
          <p:cNvSpPr/>
          <p:nvPr/>
        </p:nvSpPr>
        <p:spPr>
          <a:xfrm>
            <a:off x="579120" y="5891049"/>
            <a:ext cx="6233160" cy="523221"/>
          </a:xfrm>
          <a:custGeom>
            <a:avLst/>
            <a:gdLst/>
            <a:ahLst/>
            <a:cxnLst/>
            <a:rect l="l" t="t" r="r" b="b"/>
            <a:pathLst>
              <a:path w="12466320" h="1046440">
                <a:moveTo>
                  <a:pt x="0" y="0"/>
                </a:moveTo>
                <a:lnTo>
                  <a:pt x="12466320" y="0"/>
                </a:lnTo>
                <a:lnTo>
                  <a:pt x="12466320" y="1046440"/>
                </a:lnTo>
                <a:lnTo>
                  <a:pt x="0" y="104644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485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B9F514-66EC-C274-F900-70E4A1F3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6" t="10552" r="6125" b="19783"/>
          <a:stretch>
            <a:fillRect/>
          </a:stretch>
        </p:blipFill>
        <p:spPr>
          <a:xfrm>
            <a:off x="197428" y="1219201"/>
            <a:ext cx="11780519" cy="521208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440FEDF-BD71-55F9-56D1-7D8E766B917F}"/>
              </a:ext>
            </a:extLst>
          </p:cNvPr>
          <p:cNvSpPr/>
          <p:nvPr/>
        </p:nvSpPr>
        <p:spPr>
          <a:xfrm>
            <a:off x="9630556" y="77398"/>
            <a:ext cx="2323652" cy="1247887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 dirty="0"/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CD45A1C2-5F94-028C-3ACC-D8BC87CC5E3F}"/>
              </a:ext>
            </a:extLst>
          </p:cNvPr>
          <p:cNvSpPr txBox="1"/>
          <p:nvPr/>
        </p:nvSpPr>
        <p:spPr>
          <a:xfrm>
            <a:off x="288176" y="210026"/>
            <a:ext cx="115990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s-CL" sz="3600" b="1" dirty="0">
                <a:solidFill>
                  <a:srgbClr val="191919"/>
                </a:solidFill>
                <a:latin typeface="Corporative Bold"/>
              </a:rPr>
              <a:t>FLUJO MUNDIAL TEXTILES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9E681FAD-2B6C-A28F-8514-C57A9CAE32E8}"/>
              </a:ext>
            </a:extLst>
          </p:cNvPr>
          <p:cNvSpPr/>
          <p:nvPr/>
        </p:nvSpPr>
        <p:spPr>
          <a:xfrm>
            <a:off x="10634040" y="1219201"/>
            <a:ext cx="1437986" cy="41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es-E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8C66F-4FB4-F7B9-A481-E8D3D34C6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2EC5AF6-416A-D8C2-A37B-29A32B297259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TENDENCIAS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91637A-B744-EF7F-6A64-0C82C654398D}"/>
              </a:ext>
            </a:extLst>
          </p:cNvPr>
          <p:cNvSpPr/>
          <p:nvPr/>
        </p:nvSpPr>
        <p:spPr>
          <a:xfrm>
            <a:off x="0" y="5504934"/>
            <a:ext cx="6240461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76658864-2D32-B363-BFEE-70FF9279C506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D52F11-131C-D975-FBFD-0169FA505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5" y="3029868"/>
            <a:ext cx="5720284" cy="381538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CBE0280-83E1-4935-38A7-CE9B02AE53AE}"/>
              </a:ext>
            </a:extLst>
          </p:cNvPr>
          <p:cNvSpPr txBox="1"/>
          <p:nvPr/>
        </p:nvSpPr>
        <p:spPr>
          <a:xfrm>
            <a:off x="231256" y="5636485"/>
            <a:ext cx="5720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Regulación comercio electrónico transfronterizo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0E1B0B-5BC7-F532-3796-BB2385A1F8E1}"/>
              </a:ext>
            </a:extLst>
          </p:cNvPr>
          <p:cNvSpPr/>
          <p:nvPr/>
        </p:nvSpPr>
        <p:spPr>
          <a:xfrm>
            <a:off x="5951539" y="1533014"/>
            <a:ext cx="6240461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556AE5-5181-6366-59D8-42D41540FF58}"/>
              </a:ext>
            </a:extLst>
          </p:cNvPr>
          <p:cNvSpPr txBox="1"/>
          <p:nvPr/>
        </p:nvSpPr>
        <p:spPr>
          <a:xfrm>
            <a:off x="6182795" y="1664565"/>
            <a:ext cx="5720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Regulación Comercio Textiles de Segunda Mano</a:t>
            </a:r>
          </a:p>
        </p:txBody>
      </p:sp>
      <p:pic>
        <p:nvPicPr>
          <p:cNvPr id="4" name="Picture 3" descr="Global ECommerce Concept Con El Carrito De Compras De Laptops Y Marcadores  De Ubicación Conectados En El Mapa Mundial Stock de ilustración -  Ilustración de alejado, consumidor: 400564303">
            <a:extLst>
              <a:ext uri="{FF2B5EF4-FFF2-40B4-BE49-F238E27FC236}">
                <a16:creationId xmlns:a16="http://schemas.microsoft.com/office/drawing/2014/main" id="{8799C5F3-56D5-EC0D-5CF3-BCABDFBBF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21" y="2332930"/>
            <a:ext cx="4759208" cy="273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EE4DABD-FDA8-4E82-CE20-355F62D0DD5E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TENDENCIAS</a:t>
            </a: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9E38DC8-7351-B691-4A0E-B9093F4A85A1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15FEC0-D3BF-2E0D-0B28-7FAA4444D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" y="1376219"/>
            <a:ext cx="4105562" cy="4105562"/>
          </a:xfrm>
          <a:prstGeom prst="rect">
            <a:avLst/>
          </a:prstGeom>
        </p:spPr>
      </p:pic>
      <p:pic>
        <p:nvPicPr>
          <p:cNvPr id="29" name="Picture 28" descr="Fast fashion sign concept – Royalty-Free Vector | VectorStock">
            <a:extLst>
              <a:ext uri="{FF2B5EF4-FFF2-40B4-BE49-F238E27FC236}">
                <a16:creationId xmlns:a16="http://schemas.microsoft.com/office/drawing/2014/main" id="{590A565F-AB95-50FF-AE09-6F66FB10B9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349"/>
          <a:stretch>
            <a:fillRect/>
          </a:stretch>
        </p:blipFill>
        <p:spPr>
          <a:xfrm>
            <a:off x="7100274" y="3429000"/>
            <a:ext cx="3859114" cy="310017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A99E757-CA86-EE29-56E2-20B9F5298EA5}"/>
              </a:ext>
            </a:extLst>
          </p:cNvPr>
          <p:cNvSpPr/>
          <p:nvPr/>
        </p:nvSpPr>
        <p:spPr>
          <a:xfrm>
            <a:off x="0" y="5504934"/>
            <a:ext cx="6240461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45156D-7DA4-66C0-D85D-324801044A4F}"/>
              </a:ext>
            </a:extLst>
          </p:cNvPr>
          <p:cNvSpPr txBox="1"/>
          <p:nvPr/>
        </p:nvSpPr>
        <p:spPr>
          <a:xfrm>
            <a:off x="231255" y="5868196"/>
            <a:ext cx="57202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Pasaporte Digital de Producto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B8A4D3E-64EF-F1A4-206A-1F4E43306749}"/>
              </a:ext>
            </a:extLst>
          </p:cNvPr>
          <p:cNvSpPr/>
          <p:nvPr/>
        </p:nvSpPr>
        <p:spPr>
          <a:xfrm>
            <a:off x="5951539" y="1533014"/>
            <a:ext cx="6240461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096775-F29B-B642-5A82-6A54015DC121}"/>
              </a:ext>
            </a:extLst>
          </p:cNvPr>
          <p:cNvSpPr txBox="1"/>
          <p:nvPr/>
        </p:nvSpPr>
        <p:spPr>
          <a:xfrm>
            <a:off x="6169689" y="1910785"/>
            <a:ext cx="57202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Desincentivo Moda Rápida</a:t>
            </a:r>
          </a:p>
        </p:txBody>
      </p:sp>
    </p:spTree>
    <p:extLst>
      <p:ext uri="{BB962C8B-B14F-4D97-AF65-F5344CB8AC3E}">
        <p14:creationId xmlns:p14="http://schemas.microsoft.com/office/powerpoint/2010/main" val="5309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2" grpId="0" animBg="1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CD23B-2508-3335-3B66-9CEF47F0B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D001A92-D59E-B521-D245-748EB15DFFD8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TENDENCIAS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4DB2A6-71BF-1108-22DF-79513BA5FEC0}"/>
              </a:ext>
            </a:extLst>
          </p:cNvPr>
          <p:cNvSpPr/>
          <p:nvPr/>
        </p:nvSpPr>
        <p:spPr>
          <a:xfrm>
            <a:off x="7994886" y="5231396"/>
            <a:ext cx="3914332" cy="1081652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876C06-9EA6-CB67-561A-D98E99B88F0F}"/>
              </a:ext>
            </a:extLst>
          </p:cNvPr>
          <p:cNvSpPr/>
          <p:nvPr/>
        </p:nvSpPr>
        <p:spPr>
          <a:xfrm>
            <a:off x="3898650" y="1372792"/>
            <a:ext cx="3368278" cy="1081652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5DCBD4C-5112-1E6F-3C08-C0A39A051B9A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B36C32-D556-C30B-003F-42C2B7EAFB12}"/>
              </a:ext>
            </a:extLst>
          </p:cNvPr>
          <p:cNvSpPr txBox="1"/>
          <p:nvPr/>
        </p:nvSpPr>
        <p:spPr>
          <a:xfrm>
            <a:off x="8506213" y="5479833"/>
            <a:ext cx="2891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Reciclaje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42C643-99D7-FCD9-3F3D-7FC6C762A07E}"/>
              </a:ext>
            </a:extLst>
          </p:cNvPr>
          <p:cNvSpPr txBox="1"/>
          <p:nvPr/>
        </p:nvSpPr>
        <p:spPr>
          <a:xfrm>
            <a:off x="3927123" y="1621231"/>
            <a:ext cx="33398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Reutilización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FF47DB-6F55-65B4-52C1-63F9854187B7}"/>
              </a:ext>
            </a:extLst>
          </p:cNvPr>
          <p:cNvSpPr/>
          <p:nvPr/>
        </p:nvSpPr>
        <p:spPr>
          <a:xfrm>
            <a:off x="114224" y="5231396"/>
            <a:ext cx="3368278" cy="1081652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7778C-E2E6-CE02-C558-84C0942B2CB7}"/>
              </a:ext>
            </a:extLst>
          </p:cNvPr>
          <p:cNvSpPr txBox="1"/>
          <p:nvPr/>
        </p:nvSpPr>
        <p:spPr>
          <a:xfrm>
            <a:off x="400886" y="5479834"/>
            <a:ext cx="2794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s-CL" sz="3200" b="1" dirty="0">
                <a:solidFill>
                  <a:srgbClr val="191919"/>
                </a:solidFill>
                <a:latin typeface="Corporative Bold"/>
              </a:rPr>
              <a:t>Ecodiseño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56C02B1-C08A-E6AA-D26C-79AD29AD1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9"/>
          <a:stretch>
            <a:fillRect/>
          </a:stretch>
        </p:blipFill>
        <p:spPr bwMode="auto">
          <a:xfrm>
            <a:off x="807777" y="3138316"/>
            <a:ext cx="1981172" cy="2093079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0B6587F-A97F-5348-61FD-B1D4218BD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3" r="42644"/>
          <a:stretch>
            <a:fillRect/>
          </a:stretch>
        </p:blipFill>
        <p:spPr bwMode="auto">
          <a:xfrm>
            <a:off x="4015381" y="2609612"/>
            <a:ext cx="3348457" cy="1927874"/>
          </a:xfrm>
          <a:prstGeom prst="rect">
            <a:avLst/>
          </a:prstGeom>
          <a:noFill/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E8AB57D-C939-7EC0-D517-3A4BBAB26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8" t="18810"/>
          <a:stretch>
            <a:fillRect/>
          </a:stretch>
        </p:blipFill>
        <p:spPr bwMode="auto">
          <a:xfrm>
            <a:off x="8060591" y="3265155"/>
            <a:ext cx="3848627" cy="16985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11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/>
      <p:bldP spid="21" grpId="0"/>
      <p:bldP spid="10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DBB4A-D423-33A1-807D-578C1DBB7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A82F23-A776-E847-4E6A-138893A7FDCF}"/>
              </a:ext>
            </a:extLst>
          </p:cNvPr>
          <p:cNvSpPr/>
          <p:nvPr/>
        </p:nvSpPr>
        <p:spPr>
          <a:xfrm>
            <a:off x="864244" y="1444098"/>
            <a:ext cx="10905502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584BE3-B4E8-3FED-C40B-492A60CC1C79}"/>
              </a:ext>
            </a:extLst>
          </p:cNvPr>
          <p:cNvSpPr/>
          <p:nvPr/>
        </p:nvSpPr>
        <p:spPr>
          <a:xfrm>
            <a:off x="422254" y="5041580"/>
            <a:ext cx="11353269" cy="134031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Microfibras y Medio Ambiente - Thegreensideofpink">
            <a:extLst>
              <a:ext uri="{FF2B5EF4-FFF2-40B4-BE49-F238E27FC236}">
                <a16:creationId xmlns:a16="http://schemas.microsoft.com/office/drawing/2014/main" id="{FD34A312-6399-0954-E66B-768D529DA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9041" r="30023" b="8599"/>
          <a:stretch>
            <a:fillRect/>
          </a:stretch>
        </p:blipFill>
        <p:spPr bwMode="auto">
          <a:xfrm>
            <a:off x="422254" y="1338323"/>
            <a:ext cx="3432576" cy="29978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Ropa y productos químicos: una amenaza para la salud infantil - Humanium">
            <a:extLst>
              <a:ext uri="{FF2B5EF4-FFF2-40B4-BE49-F238E27FC236}">
                <a16:creationId xmlns:a16="http://schemas.microsoft.com/office/drawing/2014/main" id="{BC5E07BE-C434-78F1-E884-FEAD11C1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352" y="3186630"/>
            <a:ext cx="2538484" cy="19262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13B802-952D-2CBB-2342-2CB157D734B2}"/>
              </a:ext>
            </a:extLst>
          </p:cNvPr>
          <p:cNvSpPr txBox="1"/>
          <p:nvPr/>
        </p:nvSpPr>
        <p:spPr>
          <a:xfrm>
            <a:off x="472427" y="5111528"/>
            <a:ext cx="11230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s-CL" sz="1600" dirty="0"/>
              <a:t>Más de 1.900 de </a:t>
            </a:r>
            <a:r>
              <a:rPr lang="es-CL" sz="2400" b="1" dirty="0">
                <a:solidFill>
                  <a:srgbClr val="3AAE2A"/>
                </a:solidFill>
              </a:rPr>
              <a:t>químicos</a:t>
            </a:r>
            <a:r>
              <a:rPr lang="es-CL" sz="2000" b="1" dirty="0">
                <a:solidFill>
                  <a:srgbClr val="3AAE2A"/>
                </a:solidFill>
              </a:rPr>
              <a:t> </a:t>
            </a:r>
            <a:r>
              <a:rPr lang="es-CL" sz="1600" dirty="0"/>
              <a:t>son utilizados en la producción de ropa, 165 están clasificados por la UE como peligrosos para la salud o el medio ambiente (8,7%). </a:t>
            </a:r>
          </a:p>
          <a:p>
            <a:pPr fontAlgn="base"/>
            <a:r>
              <a:rPr lang="es-CL" sz="1600" dirty="0"/>
              <a:t>Se estima que 20% de la contaminación mundial del agua es causada por el teñido y acabado de productos textiles.</a:t>
            </a:r>
            <a:endParaRPr lang="es-ES" sz="1600" dirty="0"/>
          </a:p>
          <a:p>
            <a:pPr fontAlgn="base"/>
            <a:r>
              <a:rPr lang="es-CL" sz="1600" b="1" dirty="0"/>
              <a:t>Global </a:t>
            </a:r>
            <a:r>
              <a:rPr lang="es-CL" sz="1600" b="1" dirty="0" err="1"/>
              <a:t>framework</a:t>
            </a:r>
            <a:r>
              <a:rPr lang="es-CL" sz="1600" b="1" dirty="0"/>
              <a:t> </a:t>
            </a:r>
            <a:r>
              <a:rPr lang="es-CL" sz="1600" b="1" dirty="0" err="1"/>
              <a:t>of</a:t>
            </a:r>
            <a:r>
              <a:rPr lang="es-CL" sz="1600" b="1" dirty="0"/>
              <a:t> </a:t>
            </a:r>
            <a:r>
              <a:rPr lang="es-CL" sz="1600" b="1" dirty="0" err="1"/>
              <a:t>quemicals</a:t>
            </a:r>
            <a:r>
              <a:rPr lang="es-CL" sz="1600" b="1" dirty="0"/>
              <a:t>: </a:t>
            </a:r>
            <a:r>
              <a:rPr lang="es-CL" sz="1600" dirty="0"/>
              <a:t>Países adheridos negociando para bajar uso químicos, textiles es una de las 6 industrias prioritarias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8F42D7-3D05-08D5-8C44-3F5D3774C194}"/>
              </a:ext>
            </a:extLst>
          </p:cNvPr>
          <p:cNvSpPr txBox="1"/>
          <p:nvPr/>
        </p:nvSpPr>
        <p:spPr>
          <a:xfrm>
            <a:off x="4047758" y="1392833"/>
            <a:ext cx="7488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dirty="0"/>
              <a:t>Preocupación por </a:t>
            </a:r>
            <a:r>
              <a:rPr lang="es-CL" sz="2400" b="1" dirty="0" err="1">
                <a:solidFill>
                  <a:srgbClr val="003CA6"/>
                </a:solidFill>
              </a:rPr>
              <a:t>microplásticos</a:t>
            </a:r>
            <a:r>
              <a:rPr lang="es-CL" sz="2400" b="1" dirty="0">
                <a:solidFill>
                  <a:srgbClr val="003CA6"/>
                </a:solidFill>
              </a:rPr>
              <a:t>,</a:t>
            </a:r>
            <a:r>
              <a:rPr lang="es-CL" sz="2400" dirty="0">
                <a:solidFill>
                  <a:srgbClr val="003CA6"/>
                </a:solidFill>
              </a:rPr>
              <a:t> </a:t>
            </a:r>
            <a:r>
              <a:rPr lang="es-CL" dirty="0"/>
              <a:t>9% de los que llegan a océanos. Solo lavado libera alrededor de ½ millón de ton de microfibras plásticas en océanos cada año, equivale a casi 3 mil millones de poleras de poliéster. </a:t>
            </a:r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497327-79B0-1CA1-AC80-C884EB8E8312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TENDENCIAS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C038227A-3858-C4A5-101C-1A6E619B603D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</p:spTree>
    <p:extLst>
      <p:ext uri="{BB962C8B-B14F-4D97-AF65-F5344CB8AC3E}">
        <p14:creationId xmlns:p14="http://schemas.microsoft.com/office/powerpoint/2010/main" val="111376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5C72A0F1-8E19-F624-6878-EB36E111E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02602" cy="6858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56F2C52-4550-80C5-AC32-4B1BF69283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189" b="64169"/>
          <a:stretch>
            <a:fillRect/>
          </a:stretch>
        </p:blipFill>
        <p:spPr>
          <a:xfrm>
            <a:off x="3809942" y="757191"/>
            <a:ext cx="2834049" cy="201519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9FE3A77-F2FB-1241-6A5A-AF7FFF97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39" t="1" r="33191" b="64107"/>
          <a:stretch>
            <a:fillRect/>
          </a:stretch>
        </p:blipFill>
        <p:spPr>
          <a:xfrm>
            <a:off x="6566170" y="757191"/>
            <a:ext cx="2834049" cy="201519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5F3F96E-2748-37A4-1683-B030D25A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41" t="4549" r="801" b="62764"/>
          <a:stretch>
            <a:fillRect/>
          </a:stretch>
        </p:blipFill>
        <p:spPr>
          <a:xfrm>
            <a:off x="9400219" y="1050586"/>
            <a:ext cx="2681535" cy="182880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9E5B307-985A-C437-22A2-DA03DD03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09" r="65827" b="32318"/>
          <a:stretch>
            <a:fillRect/>
          </a:stretch>
        </p:blipFill>
        <p:spPr>
          <a:xfrm>
            <a:off x="3809942" y="2772383"/>
            <a:ext cx="2826709" cy="174125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2A6F5A3-41CA-BABF-B537-748BB222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21" t="36309" r="33398" b="32318"/>
          <a:stretch>
            <a:fillRect/>
          </a:stretch>
        </p:blipFill>
        <p:spPr>
          <a:xfrm>
            <a:off x="6566171" y="2772383"/>
            <a:ext cx="2752928" cy="174125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D38B04-8A74-56BA-7E5F-7AB0CC71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02" t="36309" b="32318"/>
          <a:stretch>
            <a:fillRect/>
          </a:stretch>
        </p:blipFill>
        <p:spPr>
          <a:xfrm>
            <a:off x="9319098" y="2772383"/>
            <a:ext cx="2762655" cy="174125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6446498-B766-ECC4-776C-180A14E323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279" r="66602"/>
          <a:stretch>
            <a:fillRect/>
          </a:stretch>
        </p:blipFill>
        <p:spPr>
          <a:xfrm>
            <a:off x="3809942" y="4435813"/>
            <a:ext cx="2762655" cy="187155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68FFFD7-E1B0-8C20-DB7D-138671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73" t="67050" r="32428" b="1578"/>
          <a:stretch>
            <a:fillRect/>
          </a:stretch>
        </p:blipFill>
        <p:spPr>
          <a:xfrm>
            <a:off x="6636650" y="4478570"/>
            <a:ext cx="2762655" cy="174125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76F2B53-7AEB-F8D3-CBA0-E69B634FD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602" t="67050"/>
          <a:stretch>
            <a:fillRect/>
          </a:stretch>
        </p:blipFill>
        <p:spPr>
          <a:xfrm>
            <a:off x="9319098" y="4478570"/>
            <a:ext cx="2762656" cy="18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A4155-AD3B-15E4-F2B1-431A8A278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B696B8-36AF-0DC2-B5DB-5DF37F506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37" y="172036"/>
            <a:ext cx="2941575" cy="37722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B825D-9C20-F6C1-D12D-DA30742605EF}"/>
              </a:ext>
            </a:extLst>
          </p:cNvPr>
          <p:cNvSpPr txBox="1"/>
          <p:nvPr/>
        </p:nvSpPr>
        <p:spPr>
          <a:xfrm>
            <a:off x="4780854" y="274884"/>
            <a:ext cx="1341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chemeClr val="bg1"/>
                </a:solidFill>
                <a:effectLst/>
                <a:latin typeface="-apple-system"/>
              </a:rPr>
              <a:t>Julio 2026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3810B0-6653-3695-46B2-CBFCD5009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046" y="3642081"/>
            <a:ext cx="2933954" cy="32159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DEB353-53AC-396B-28DD-08CE9EF05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111" y="115573"/>
            <a:ext cx="3745721" cy="3114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DDD870-EFDF-F41B-BCBB-45900D961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9492" y="4168619"/>
            <a:ext cx="3307316" cy="2629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F007DA-9CFA-D0A6-BE64-66865644C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191" y="5109221"/>
            <a:ext cx="3597397" cy="16597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06E035-EA09-8506-E3CF-E6B43ADF0C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68" y="172036"/>
            <a:ext cx="4139879" cy="27368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3E0FEAA-79AE-86C8-AE1D-CC9029E81E2A}"/>
              </a:ext>
            </a:extLst>
          </p:cNvPr>
          <p:cNvSpPr txBox="1"/>
          <p:nvPr/>
        </p:nvSpPr>
        <p:spPr>
          <a:xfrm>
            <a:off x="6873991" y="5404797"/>
            <a:ext cx="1341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 err="1">
                <a:effectLst/>
                <a:latin typeface="-apple-system"/>
              </a:rPr>
              <a:t>Febrero</a:t>
            </a:r>
            <a:r>
              <a:rPr lang="en-US" sz="1200" b="1" i="0" dirty="0">
                <a:effectLst/>
                <a:latin typeface="-apple-system"/>
              </a:rPr>
              <a:t> 2026</a:t>
            </a:r>
            <a:endParaRPr lang="en-US" sz="12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9C79200-FDFD-65D3-45B0-736576B463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62" r="-1"/>
          <a:stretch>
            <a:fillRect/>
          </a:stretch>
        </p:blipFill>
        <p:spPr>
          <a:xfrm>
            <a:off x="297412" y="3595056"/>
            <a:ext cx="4029518" cy="296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541608-8182-B586-7DD0-F6ACDC73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77" y="0"/>
            <a:ext cx="5344510" cy="6920220"/>
          </a:xfrm>
          <a:prstGeom prst="rect">
            <a:avLst/>
          </a:prstGeom>
        </p:spPr>
      </p:pic>
      <p:pic>
        <p:nvPicPr>
          <p:cNvPr id="12" name="Picture 11" descr="Hoy como Dirección de Medio ambiente nos contentamos de esta inmensa noticia:  ¡Es oficial! Los textiles ahora son producto prioritario de la Ley REP. La  resolución impulsa una regulación con metas de">
            <a:extLst>
              <a:ext uri="{FF2B5EF4-FFF2-40B4-BE49-F238E27FC236}">
                <a16:creationId xmlns:a16="http://schemas.microsoft.com/office/drawing/2014/main" id="{8B885840-8DD5-7D36-53DA-6ED0E3DEE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18" y="0"/>
            <a:ext cx="5461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6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13BFC-A6C9-2137-6763-99DFA9E5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1E1F65F-DF56-3B13-E406-7EB7C82C850A}"/>
              </a:ext>
            </a:extLst>
          </p:cNvPr>
          <p:cNvSpPr/>
          <p:nvPr/>
        </p:nvSpPr>
        <p:spPr>
          <a:xfrm>
            <a:off x="0" y="2850710"/>
            <a:ext cx="12192000" cy="378570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DB0A7-DA46-0016-922C-E7E4D3B5D8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0" y="3239311"/>
            <a:ext cx="6096000" cy="3045124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68D6C8EC-F6FD-AA16-EED0-9CD0F1D93AFC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pic>
        <p:nvPicPr>
          <p:cNvPr id="8" name="Picture 2" descr="Sabías que debes declarar tus residuos REP antes del 15 de septiembre en  Chile? – MB Ambiental">
            <a:extLst>
              <a:ext uri="{FF2B5EF4-FFF2-40B4-BE49-F238E27FC236}">
                <a16:creationId xmlns:a16="http://schemas.microsoft.com/office/drawing/2014/main" id="{90C7CAB0-03A1-7350-CAAE-C1A623ED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457" y="573565"/>
            <a:ext cx="3341902" cy="25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95D21-637A-905D-50AB-BE0B7F119036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REP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F199E-541A-461D-CE81-9ACBB0B0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00"/>
          <a:stretch>
            <a:fillRect/>
          </a:stretch>
        </p:blipFill>
        <p:spPr>
          <a:xfrm>
            <a:off x="6095998" y="3239311"/>
            <a:ext cx="6096001" cy="304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8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BDFCF6-AE9A-7E77-F699-CABCACCADE83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PRODUCTOS PRIORITARIOS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514DD6-C10F-9D07-1D23-67D46EE86A76}"/>
              </a:ext>
            </a:extLst>
          </p:cNvPr>
          <p:cNvGrpSpPr/>
          <p:nvPr/>
        </p:nvGrpSpPr>
        <p:grpSpPr>
          <a:xfrm>
            <a:off x="-587828" y="3058091"/>
            <a:ext cx="12779828" cy="3157604"/>
            <a:chOff x="-222069" y="3918857"/>
            <a:chExt cx="12005910" cy="29391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D2B38A-EDA9-C8B1-372B-6F1D3DC0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4749" r="83822"/>
            <a:stretch>
              <a:fillRect/>
            </a:stretch>
          </p:blipFill>
          <p:spPr>
            <a:xfrm>
              <a:off x="-222069" y="3918857"/>
              <a:ext cx="2551365" cy="293914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B19C0F-9973-663A-3F6B-EC1ED0BA4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6964" r="67796"/>
            <a:stretch>
              <a:fillRect/>
            </a:stretch>
          </p:blipFill>
          <p:spPr>
            <a:xfrm>
              <a:off x="2313094" y="3918857"/>
              <a:ext cx="1858057" cy="29391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FE3781-D66E-14A1-4F05-94846D653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2990" r="50929"/>
            <a:stretch>
              <a:fillRect/>
            </a:stretch>
          </p:blipFill>
          <p:spPr>
            <a:xfrm>
              <a:off x="4172492" y="3918857"/>
              <a:ext cx="1960651" cy="29391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20ECEFE-8B9A-FE1C-B03F-798AE645A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857" r="33584"/>
            <a:stretch>
              <a:fillRect/>
            </a:stretch>
          </p:blipFill>
          <p:spPr>
            <a:xfrm>
              <a:off x="9764921" y="3918857"/>
              <a:ext cx="2018920" cy="29391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CF62CE-CBF8-9E6F-2CFF-788942A91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6724" r="18077"/>
            <a:stretch>
              <a:fillRect/>
            </a:stretch>
          </p:blipFill>
          <p:spPr>
            <a:xfrm>
              <a:off x="7949032" y="3918857"/>
              <a:ext cx="1853032" cy="293914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8AC4A15-AA88-7BF8-C9D0-C470A04D4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83036" r="1765"/>
            <a:stretch>
              <a:fillRect/>
            </a:stretch>
          </p:blipFill>
          <p:spPr>
            <a:xfrm>
              <a:off x="6096000" y="3918857"/>
              <a:ext cx="1853032" cy="2939143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56FBD22-DDE1-9EA9-0CA5-C633DBAEC44B}"/>
              </a:ext>
            </a:extLst>
          </p:cNvPr>
          <p:cNvSpPr/>
          <p:nvPr/>
        </p:nvSpPr>
        <p:spPr>
          <a:xfrm>
            <a:off x="10082475" y="3096554"/>
            <a:ext cx="1932944" cy="2982476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58DF33F3-5D77-7269-CF0F-B17E49900758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pic>
        <p:nvPicPr>
          <p:cNvPr id="7" name="Picture 2" descr="Sabías que debes declarar tus residuos REP antes del 15 de septiembre en  Chile? – MB Ambiental">
            <a:extLst>
              <a:ext uri="{FF2B5EF4-FFF2-40B4-BE49-F238E27FC236}">
                <a16:creationId xmlns:a16="http://schemas.microsoft.com/office/drawing/2014/main" id="{828DDF1B-8A1D-455C-7BA4-39B3723A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36" y="774727"/>
            <a:ext cx="3341902" cy="258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8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861CC7-CC39-FCFE-41D1-7EA675CC3F21}"/>
              </a:ext>
            </a:extLst>
          </p:cNvPr>
          <p:cNvSpPr/>
          <p:nvPr/>
        </p:nvSpPr>
        <p:spPr>
          <a:xfrm>
            <a:off x="0" y="1370148"/>
            <a:ext cx="12192000" cy="1059543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841A9-A417-55A2-AE8F-55DC9ED29AED}"/>
              </a:ext>
            </a:extLst>
          </p:cNvPr>
          <p:cNvSpPr txBox="1"/>
          <p:nvPr/>
        </p:nvSpPr>
        <p:spPr>
          <a:xfrm>
            <a:off x="517916" y="1436618"/>
            <a:ext cx="11156168" cy="816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s-CL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Definición Textil: </a:t>
            </a:r>
            <a:r>
              <a:rPr lang="es-ES" dirty="0">
                <a:solidFill>
                  <a:srgbClr val="000000"/>
                </a:solidFill>
                <a:latin typeface="+mj-lt"/>
              </a:rPr>
              <a:t>todos aquellos productos compuestos principalmente por fibras textiles, cualquiera sea su nivel de elaboración o confección.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36310E-6ADB-517E-290A-07706F34BC48}"/>
              </a:ext>
            </a:extLst>
          </p:cNvPr>
          <p:cNvSpPr txBox="1"/>
          <p:nvPr/>
        </p:nvSpPr>
        <p:spPr>
          <a:xfrm>
            <a:off x="416476" y="6174754"/>
            <a:ext cx="6450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buNone/>
            </a:pPr>
            <a:r>
              <a:rPr lang="es-ES" sz="1200" b="1" dirty="0">
                <a:solidFill>
                  <a:srgbClr val="000000"/>
                </a:solidFill>
                <a:latin typeface="+mj-lt"/>
              </a:rPr>
              <a:t>I</a:t>
            </a:r>
            <a:r>
              <a:rPr lang="es-ES" sz="1200" b="1" i="0" dirty="0">
                <a:solidFill>
                  <a:srgbClr val="000000"/>
                </a:solidFill>
                <a:effectLst/>
                <a:latin typeface="+mj-lt"/>
              </a:rPr>
              <a:t>ndependencia del uso del producto </a:t>
            </a:r>
            <a:r>
              <a:rPr lang="es-ES" sz="1200" b="0" i="0" dirty="0">
                <a:solidFill>
                  <a:srgbClr val="000000"/>
                </a:solidFill>
                <a:effectLst/>
                <a:latin typeface="+mj-lt"/>
              </a:rPr>
              <a:t>(doméstico, laboral u otro) </a:t>
            </a:r>
            <a:r>
              <a:rPr lang="es-ES" sz="1200" b="1" i="0" dirty="0">
                <a:solidFill>
                  <a:srgbClr val="000000"/>
                </a:solidFill>
                <a:effectLst/>
                <a:latin typeface="+mj-lt"/>
              </a:rPr>
              <a:t>y de su condición </a:t>
            </a:r>
            <a:r>
              <a:rPr lang="es-ES" sz="1200" b="0" i="0" dirty="0">
                <a:solidFill>
                  <a:srgbClr val="000000"/>
                </a:solidFill>
                <a:effectLst/>
                <a:latin typeface="+mj-lt"/>
              </a:rPr>
              <a:t>(nuevos o de segunda mano</a:t>
            </a:r>
            <a:r>
              <a:rPr lang="es-ES" sz="1200" dirty="0">
                <a:solidFill>
                  <a:srgbClr val="000000"/>
                </a:solidFill>
                <a:latin typeface="+mj-lt"/>
              </a:rPr>
              <a:t>)</a:t>
            </a:r>
            <a:r>
              <a:rPr lang="es-ES" sz="1200" b="0" i="0" dirty="0">
                <a:solidFill>
                  <a:srgbClr val="000000"/>
                </a:solidFill>
                <a:effectLst/>
                <a:latin typeface="+mj-lt"/>
              </a:rPr>
              <a:t>, siempre que correspondan a su primera introducción al mercado nacional.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D15509-26EF-6FD5-B6F5-BD04AC02F9B1}"/>
              </a:ext>
            </a:extLst>
          </p:cNvPr>
          <p:cNvSpPr txBox="1"/>
          <p:nvPr/>
        </p:nvSpPr>
        <p:spPr>
          <a:xfrm>
            <a:off x="7247923" y="2760659"/>
            <a:ext cx="49440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b="1" dirty="0"/>
              <a:t>2025: </a:t>
            </a:r>
            <a:r>
              <a:rPr lang="es-CL" sz="1600" dirty="0"/>
              <a:t>Declaración </a:t>
            </a:r>
            <a:r>
              <a:rPr lang="es-CL" sz="1600" dirty="0" err="1"/>
              <a:t>info</a:t>
            </a:r>
            <a:r>
              <a:rPr lang="es-CL" sz="1600" dirty="0"/>
              <a:t> 2024 </a:t>
            </a:r>
            <a:r>
              <a:rPr lang="es-CL" sz="1600" b="1" dirty="0">
                <a:solidFill>
                  <a:srgbClr val="3AAE2A"/>
                </a:solidFill>
              </a:rPr>
              <a:t>VOLUNTARIO</a:t>
            </a:r>
          </a:p>
          <a:p>
            <a:endParaRPr lang="es-CL" sz="1600" b="1" dirty="0"/>
          </a:p>
          <a:p>
            <a:r>
              <a:rPr lang="es-CL" sz="1600" b="1" dirty="0"/>
              <a:t>Desde 2026: </a:t>
            </a:r>
            <a:r>
              <a:rPr lang="es-CL" sz="1600" dirty="0"/>
              <a:t>Declaración </a:t>
            </a:r>
            <a:r>
              <a:rPr lang="es-CL" sz="1600" dirty="0" err="1"/>
              <a:t>info</a:t>
            </a:r>
            <a:r>
              <a:rPr lang="es-CL" sz="1600" dirty="0"/>
              <a:t> 2025 </a:t>
            </a:r>
            <a:r>
              <a:rPr lang="es-CL" sz="1600" b="1" dirty="0">
                <a:solidFill>
                  <a:srgbClr val="3AAE2A"/>
                </a:solidFill>
              </a:rPr>
              <a:t>OBLIGATORIO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B332A9-6538-3B71-6DB6-BAFA2FB52FD3}"/>
              </a:ext>
            </a:extLst>
          </p:cNvPr>
          <p:cNvSpPr txBox="1"/>
          <p:nvPr/>
        </p:nvSpPr>
        <p:spPr>
          <a:xfrm>
            <a:off x="416476" y="221581"/>
            <a:ext cx="10856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es-CL" sz="4000" b="1" dirty="0">
                <a:solidFill>
                  <a:srgbClr val="191919"/>
                </a:solidFill>
                <a:latin typeface="Corporative Bold"/>
              </a:rPr>
              <a:t>LEY REP TEXTILES CHILE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BF7B2027-6AC6-26B1-C731-BD4ACB655EDC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480516-7CDE-CC74-5E8B-30A716E2CB66}"/>
              </a:ext>
            </a:extLst>
          </p:cNvPr>
          <p:cNvSpPr/>
          <p:nvPr/>
        </p:nvSpPr>
        <p:spPr>
          <a:xfrm>
            <a:off x="6959886" y="2366088"/>
            <a:ext cx="148046" cy="4236239"/>
          </a:xfrm>
          <a:prstGeom prst="rect">
            <a:avLst/>
          </a:prstGeom>
          <a:solidFill>
            <a:srgbClr val="F7F7F7"/>
          </a:solidFill>
          <a:ln>
            <a:solidFill>
              <a:srgbClr val="F7F7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ortapapeles o Lista de Verificación icono 22014023 Vector en Vecteezy">
            <a:extLst>
              <a:ext uri="{FF2B5EF4-FFF2-40B4-BE49-F238E27FC236}">
                <a16:creationId xmlns:a16="http://schemas.microsoft.com/office/drawing/2014/main" id="{80AA95A2-EBA0-4E33-1D10-A1DAE7A178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33" t="22832" r="30307" b="23040"/>
          <a:stretch>
            <a:fillRect/>
          </a:stretch>
        </p:blipFill>
        <p:spPr>
          <a:xfrm>
            <a:off x="8563087" y="3999276"/>
            <a:ext cx="1681389" cy="2283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7D2A3-A0F8-04E1-B092-F88010774D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24" t="3389" r="10037" b="3007"/>
          <a:stretch>
            <a:fillRect/>
          </a:stretch>
        </p:blipFill>
        <p:spPr>
          <a:xfrm>
            <a:off x="785929" y="2916195"/>
            <a:ext cx="4939272" cy="29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A41C549-00B0-C1ED-CD5B-B6AB9EA4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360"/>
            <a:ext cx="12192000" cy="6789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8ED080-68CB-6E88-5675-AD384DCE6760}"/>
              </a:ext>
            </a:extLst>
          </p:cNvPr>
          <p:cNvSpPr txBox="1"/>
          <p:nvPr/>
        </p:nvSpPr>
        <p:spPr>
          <a:xfrm>
            <a:off x="0" y="6488668"/>
            <a:ext cx="1473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ea typeface="+mj-ea"/>
                <a:cs typeface="+mj-cs"/>
              </a:rPr>
              <a:t>WRAP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945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702E566D-0222-1E68-8663-BE7532EB23E4}"/>
              </a:ext>
            </a:extLst>
          </p:cNvPr>
          <p:cNvSpPr/>
          <p:nvPr/>
        </p:nvSpPr>
        <p:spPr>
          <a:xfrm>
            <a:off x="10155400" y="175127"/>
            <a:ext cx="1620123" cy="910875"/>
          </a:xfrm>
          <a:custGeom>
            <a:avLst/>
            <a:gdLst/>
            <a:ahLst/>
            <a:cxnLst/>
            <a:rect l="l" t="t" r="r" b="b"/>
            <a:pathLst>
              <a:path w="2430185" h="1366312">
                <a:moveTo>
                  <a:pt x="0" y="0"/>
                </a:moveTo>
                <a:lnTo>
                  <a:pt x="2430184" y="0"/>
                </a:lnTo>
                <a:lnTo>
                  <a:pt x="2430184" y="1366312"/>
                </a:lnTo>
                <a:lnTo>
                  <a:pt x="0" y="1366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 sz="1200"/>
          </a:p>
        </p:txBody>
      </p:sp>
      <p:sp>
        <p:nvSpPr>
          <p:cNvPr id="8" name="TextBox 33">
            <a:extLst>
              <a:ext uri="{FF2B5EF4-FFF2-40B4-BE49-F238E27FC236}">
                <a16:creationId xmlns:a16="http://schemas.microsoft.com/office/drawing/2014/main" id="{C24EA977-5086-CBED-B884-248B55BA6814}"/>
              </a:ext>
            </a:extLst>
          </p:cNvPr>
          <p:cNvSpPr txBox="1"/>
          <p:nvPr/>
        </p:nvSpPr>
        <p:spPr>
          <a:xfrm>
            <a:off x="288176" y="210026"/>
            <a:ext cx="1159902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s-CL" sz="3600" b="1" dirty="0">
                <a:solidFill>
                  <a:srgbClr val="191919"/>
                </a:solidFill>
                <a:latin typeface="Corporative Bold"/>
              </a:rPr>
              <a:t>DESAFÍOS IMPLEMENTACIÓN LEY REP CHILE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3C4CDA41-74C2-C126-C827-3877893BB0F3}"/>
              </a:ext>
            </a:extLst>
          </p:cNvPr>
          <p:cNvSpPr/>
          <p:nvPr/>
        </p:nvSpPr>
        <p:spPr>
          <a:xfrm>
            <a:off x="0" y="1147178"/>
            <a:ext cx="12192000" cy="410459"/>
          </a:xfrm>
          <a:prstGeom prst="rect">
            <a:avLst/>
          </a:prstGeom>
          <a:solidFill>
            <a:srgbClr val="003CA6"/>
          </a:solidFill>
        </p:spPr>
        <p:txBody>
          <a:bodyPr anchor="ctr"/>
          <a:lstStyle/>
          <a:p>
            <a:r>
              <a:rPr lang="es-CL" sz="1600" dirty="0">
                <a:solidFill>
                  <a:schemeClr val="bg1"/>
                </a:solidFill>
              </a:rPr>
              <a:t>                                         </a:t>
            </a:r>
            <a:r>
              <a:rPr lang="es-CL" sz="1600" b="1" dirty="0">
                <a:solidFill>
                  <a:schemeClr val="bg1"/>
                </a:solidFill>
              </a:rPr>
              <a:t>PUESTO EN EL MERCADO                                                                                                       VALORIZADO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61EE00A-00A1-9020-2E53-59903F011C49}"/>
              </a:ext>
            </a:extLst>
          </p:cNvPr>
          <p:cNvSpPr/>
          <p:nvPr/>
        </p:nvSpPr>
        <p:spPr>
          <a:xfrm>
            <a:off x="288176" y="6178147"/>
            <a:ext cx="5807824" cy="469827"/>
          </a:xfrm>
          <a:prstGeom prst="rect">
            <a:avLst/>
          </a:prstGeom>
          <a:solidFill>
            <a:srgbClr val="2BBF39"/>
          </a:solidFill>
        </p:spPr>
        <p:txBody>
          <a:bodyPr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Regulación para el control de importación de ropa usada </a:t>
            </a: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DEB31DB5-E75C-D39A-4929-79F807FC4E38}"/>
              </a:ext>
            </a:extLst>
          </p:cNvPr>
          <p:cNvSpPr/>
          <p:nvPr/>
        </p:nvSpPr>
        <p:spPr>
          <a:xfrm flipH="1">
            <a:off x="6366149" y="1502461"/>
            <a:ext cx="73562" cy="5355539"/>
          </a:xfrm>
          <a:prstGeom prst="rect">
            <a:avLst/>
          </a:prstGeom>
          <a:solidFill>
            <a:srgbClr val="003CA6"/>
          </a:solidFill>
        </p:spPr>
        <p:txBody>
          <a:bodyPr anchor="ctr"/>
          <a:lstStyle/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9530E3-2C22-B5DD-93F4-D4949ED8D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359" y="1940791"/>
            <a:ext cx="3641123" cy="3920622"/>
          </a:xfrm>
          <a:prstGeom prst="rect">
            <a:avLst/>
          </a:prstGeom>
        </p:spPr>
      </p:pic>
      <p:sp>
        <p:nvSpPr>
          <p:cNvPr id="10" name="AutoShape 3">
            <a:extLst>
              <a:ext uri="{FF2B5EF4-FFF2-40B4-BE49-F238E27FC236}">
                <a16:creationId xmlns:a16="http://schemas.microsoft.com/office/drawing/2014/main" id="{B09F2D8E-FD98-FD47-2F63-51E92BDA2FF2}"/>
              </a:ext>
            </a:extLst>
          </p:cNvPr>
          <p:cNvSpPr/>
          <p:nvPr/>
        </p:nvSpPr>
        <p:spPr>
          <a:xfrm>
            <a:off x="6991680" y="6178147"/>
            <a:ext cx="4912144" cy="469827"/>
          </a:xfrm>
          <a:prstGeom prst="rect">
            <a:avLst/>
          </a:prstGeom>
          <a:solidFill>
            <a:srgbClr val="2BBF39"/>
          </a:solidFill>
        </p:spPr>
        <p:txBody>
          <a:bodyPr anchor="ctr"/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Guía Orientativa para Municipios: 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</a:rPr>
              <a:t>Gestión de Donaciones de Textiles en Situaciones de Desastre</a:t>
            </a:r>
            <a:endParaRPr lang="es-ES" sz="1200" b="1" dirty="0">
              <a:solidFill>
                <a:schemeClr val="bg1"/>
              </a:solidFill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74CF1E-1A0B-C889-B778-ED9131BBA7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44" t="11678" r="70103" b="68138"/>
          <a:stretch>
            <a:fillRect/>
          </a:stretch>
        </p:blipFill>
        <p:spPr>
          <a:xfrm>
            <a:off x="578049" y="2068265"/>
            <a:ext cx="1572938" cy="8501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CF1FD8-D253-2734-CB7D-E28B872D2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100" t="13438" r="23715" b="78173"/>
          <a:stretch>
            <a:fillRect/>
          </a:stretch>
        </p:blipFill>
        <p:spPr>
          <a:xfrm>
            <a:off x="2536156" y="2282606"/>
            <a:ext cx="3444824" cy="42142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F0F09B8-4212-EFD0-75F3-6D4676AC8E4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30" t="4604" r="4194" b="49526"/>
          <a:stretch>
            <a:fillRect/>
          </a:stretch>
        </p:blipFill>
        <p:spPr>
          <a:xfrm>
            <a:off x="1479892" y="3429000"/>
            <a:ext cx="3288846" cy="19666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20CA052-094D-2126-6D88-88AF8182AB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930" t="49027" r="4194" b="27439"/>
          <a:stretch>
            <a:fillRect/>
          </a:stretch>
        </p:blipFill>
        <p:spPr>
          <a:xfrm>
            <a:off x="9725866" y="3429000"/>
            <a:ext cx="2401388" cy="7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0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65075</TotalTime>
  <Words>333</Words>
  <Application>Microsoft Office PowerPoint</Application>
  <PresentationFormat>Widescreen</PresentationFormat>
  <Paragraphs>54</Paragraphs>
  <Slides>16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-apple-system</vt:lpstr>
      <vt:lpstr>Aptos</vt:lpstr>
      <vt:lpstr>Arial</vt:lpstr>
      <vt:lpstr>Arial Narrow</vt:lpstr>
      <vt:lpstr>Calibri</vt:lpstr>
      <vt:lpstr>Calibri (MS) Bold</vt:lpstr>
      <vt:lpstr>Corporative Bold</vt:lpstr>
      <vt:lpstr>1_Office Theme</vt:lpstr>
      <vt:lpstr>Tejiendo el futuro Tendencias globales en circularidad textil y                desafíos regulatorios de la industria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Tendencias Circularidad Textil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Natascha Avaria</dc:creator>
  <cp:lastModifiedBy>Natascha Avaria</cp:lastModifiedBy>
  <cp:revision>462</cp:revision>
  <dcterms:created xsi:type="dcterms:W3CDTF">2025-11-17T05:41:40Z</dcterms:created>
  <dcterms:modified xsi:type="dcterms:W3CDTF">2026-07-07T22:06:07Z</dcterms:modified>
</cp:coreProperties>
</file>